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sldIdLst>
    <p:sldId id="259" r:id="rId2"/>
    <p:sldId id="277" r:id="rId3"/>
    <p:sldId id="292" r:id="rId4"/>
    <p:sldId id="288" r:id="rId5"/>
    <p:sldId id="263" r:id="rId6"/>
    <p:sldId id="293" r:id="rId7"/>
    <p:sldId id="294" r:id="rId8"/>
    <p:sldId id="286" r:id="rId9"/>
    <p:sldId id="301" r:id="rId10"/>
    <p:sldId id="295" r:id="rId11"/>
    <p:sldId id="296" r:id="rId12"/>
    <p:sldId id="278" r:id="rId13"/>
    <p:sldId id="285" r:id="rId14"/>
    <p:sldId id="280" r:id="rId15"/>
    <p:sldId id="282" r:id="rId16"/>
    <p:sldId id="281" r:id="rId17"/>
    <p:sldId id="297" r:id="rId18"/>
    <p:sldId id="300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276" r:id="rId28"/>
    <p:sldId id="298" r:id="rId29"/>
    <p:sldId id="299" r:id="rId30"/>
    <p:sldId id="310" r:id="rId31"/>
    <p:sldId id="274" r:id="rId3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1C6CF-461F-49C9-A29A-573729F3E2AE}" v="392" dt="2022-11-27T06:59:38.974"/>
    <p1510:client id="{12BF8F9E-E7E6-4904-9657-B30BD9E2D635}" v="8" dt="2023-03-10T09:00:06.168"/>
    <p1510:client id="{13F0032F-4FEA-36D9-3E22-51F5DB64DB3C}" v="73" dt="2023-05-18T17:49:21.520"/>
    <p1510:client id="{176FA078-94BF-42F6-AC23-89F0C0CCD2C6}" v="1953" dt="2023-03-12T20:05:26.696"/>
    <p1510:client id="{1CF32ADE-26DA-46A4-AFCA-FB6C02DFD21D}" v="322" dt="2023-05-18T19:38:05.875"/>
    <p1510:client id="{2E66611B-4D87-4E32-ADDE-98EE86786A30}" v="11" dt="2022-11-27T19:25:02.184"/>
    <p1510:client id="{4C6E806A-1AA0-61C3-5AB9-7B24A4960DEE}" v="1027" dt="2023-05-19T05:32:48.796"/>
    <p1510:client id="{59478C98-6FBD-43F8-AB20-04C7FEA6FC2B}" v="253" dt="2022-11-27T06:23:11.092"/>
    <p1510:client id="{98142563-02BC-46CA-9BEA-A6F0F118CC78}" v="1044" dt="2022-11-27T11:42:58.268"/>
    <p1510:client id="{A1C16D29-FE5F-46DD-90DE-CD8DA38DBD8B}" v="5" dt="2023-03-12T11:25:17.058"/>
    <p1510:client id="{AF2F4AB0-44D3-40F0-B12F-33E1F1E5EB46}" v="3" dt="2022-11-27T11:46:39.735"/>
    <p1510:client id="{B09F6F94-352A-4DF6-9DA5-7C2ACDCA9D93}" v="100" dt="2023-03-12T11:26:16.673"/>
    <p1510:client id="{C522CBFF-FBB0-40D4-8376-BD87CFD54770}" v="371" dt="2023-03-12T07:31:13.126"/>
    <p1510:client id="{C616B515-76BF-4494-B587-D6CE2F4CF5D6}" v="782" dt="2023-03-12T19:55:49.417"/>
    <p1510:client id="{C8678BA2-FF3D-4B68-83D0-7CDB77DA5C2F}" v="35" dt="2023-03-12T05:19:49.756"/>
    <p1510:client id="{E312F791-4B29-F0CF-3725-D8CC46AEFD38}" v="9" dt="2023-05-18T20:31:57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javascript:cinfo70()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javascript:cinfo70()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0A81D-5640-4E2D-91DC-6FAFC8C4D208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A8A612-2AAC-45B9-9C56-BCD918B6A256}">
      <dgm:prSet/>
      <dgm:spPr/>
      <dgm:t>
        <a:bodyPr/>
        <a:lstStyle/>
        <a:p>
          <a:r>
            <a:rPr lang="en-US" b="0" i="0"/>
            <a:t>Enzymes are proteins that act as catalysts in biochemical reactions. </a:t>
          </a:r>
          <a:endParaRPr lang="en-US"/>
        </a:p>
      </dgm:t>
    </dgm:pt>
    <dgm:pt modelId="{2985673A-9CDE-4BD9-A948-A798594195C4}" type="parTrans" cxnId="{48C1F7CB-8B92-4680-B3D2-246110386CCC}">
      <dgm:prSet/>
      <dgm:spPr/>
      <dgm:t>
        <a:bodyPr/>
        <a:lstStyle/>
        <a:p>
          <a:endParaRPr lang="en-US"/>
        </a:p>
      </dgm:t>
    </dgm:pt>
    <dgm:pt modelId="{4C732B87-1E7D-4AB3-B111-641BCF2E955E}" type="sibTrans" cxnId="{48C1F7CB-8B92-4680-B3D2-246110386CCC}">
      <dgm:prSet/>
      <dgm:spPr/>
      <dgm:t>
        <a:bodyPr/>
        <a:lstStyle/>
        <a:p>
          <a:endParaRPr lang="en-US"/>
        </a:p>
      </dgm:t>
    </dgm:pt>
    <dgm:pt modelId="{57F2A28A-45CB-450A-8B70-D99E1AA59615}">
      <dgm:prSet/>
      <dgm:spPr/>
      <dgm:t>
        <a:bodyPr/>
        <a:lstStyle/>
        <a:p>
          <a:r>
            <a:rPr lang="en-US" b="0" i="0"/>
            <a:t>The dysfunction of certain enzymes would cause serious metabolic diseases.</a:t>
          </a:r>
          <a:endParaRPr lang="en-US"/>
        </a:p>
      </dgm:t>
    </dgm:pt>
    <dgm:pt modelId="{9EC15DCC-6C27-4677-8D8D-51A8B62701BC}" type="parTrans" cxnId="{D62AB748-5A46-4643-A1C5-DFF1F48E3D4E}">
      <dgm:prSet/>
      <dgm:spPr/>
      <dgm:t>
        <a:bodyPr/>
        <a:lstStyle/>
        <a:p>
          <a:endParaRPr lang="en-US"/>
        </a:p>
      </dgm:t>
    </dgm:pt>
    <dgm:pt modelId="{8933F428-11D5-4C5C-8564-12D5E7801351}" type="sibTrans" cxnId="{D62AB748-5A46-4643-A1C5-DFF1F48E3D4E}">
      <dgm:prSet/>
      <dgm:spPr/>
      <dgm:t>
        <a:bodyPr/>
        <a:lstStyle/>
        <a:p>
          <a:endParaRPr lang="en-US"/>
        </a:p>
      </dgm:t>
    </dgm:pt>
    <dgm:pt modelId="{30A164BA-9BE9-4D3F-A7DA-912F5A300F59}">
      <dgm:prSet/>
      <dgm:spPr/>
      <dgm:t>
        <a:bodyPr/>
        <a:lstStyle/>
        <a:p>
          <a:r>
            <a:rPr lang="en-US" b="0" i="0">
              <a:latin typeface="Century Gothic" panose="020B0502020202020204"/>
            </a:rPr>
            <a:t>Enzyme</a:t>
          </a:r>
          <a:r>
            <a:rPr lang="en-US" b="0" i="0"/>
            <a:t> Classification number (EC): Oxidoreductase (EC1), Transferase (EC2), Hydrolase (EC3), Lyase (EC4), Isomerase (EC5), </a:t>
          </a:r>
          <a:r>
            <a:rPr lang="en-US" b="0" i="0">
              <a:latin typeface="Century Gothic" panose="020B0502020202020204"/>
            </a:rPr>
            <a:t>Ligase</a:t>
          </a:r>
          <a:r>
            <a:rPr lang="en-US" b="0" i="0"/>
            <a:t> (EC6</a:t>
          </a:r>
          <a:r>
            <a:rPr lang="en-US" b="0" i="0">
              <a:latin typeface="Century Gothic" panose="020B0502020202020204"/>
            </a:rPr>
            <a:t>)</a:t>
          </a:r>
          <a:r>
            <a:rPr lang="en-US">
              <a:latin typeface="Century Gothic" panose="020B0502020202020204"/>
            </a:rPr>
            <a:t> and</a:t>
          </a:r>
          <a:r>
            <a:rPr lang="en-US" u="none">
              <a:latin typeface="Century Gothic" panose="020B0502020202020204"/>
            </a:rPr>
            <a:t> </a:t>
          </a:r>
          <a:r>
            <a:rPr lang="en-US" b="0" u="none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Translocases</a:t>
          </a:r>
          <a:r>
            <a:rPr lang="en-US" b="0" u="none">
              <a:solidFill>
                <a:schemeClr val="tx1"/>
              </a:solidFill>
              <a:latin typeface="Century Gothic" panose="020B0502020202020204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(EC7).</a:t>
          </a:r>
          <a:endParaRPr lang="en-US"/>
        </a:p>
      </dgm:t>
    </dgm:pt>
    <dgm:pt modelId="{E1D34754-BD1C-4DAF-B181-C234B18BD0F9}" type="parTrans" cxnId="{F6AC9276-0F4F-4644-B18F-881EA07CD286}">
      <dgm:prSet/>
      <dgm:spPr/>
      <dgm:t>
        <a:bodyPr/>
        <a:lstStyle/>
        <a:p>
          <a:endParaRPr lang="en-US"/>
        </a:p>
      </dgm:t>
    </dgm:pt>
    <dgm:pt modelId="{E2734884-43CF-4648-ACC9-6F6AD2C6B78D}" type="sibTrans" cxnId="{F6AC9276-0F4F-4644-B18F-881EA07CD286}">
      <dgm:prSet/>
      <dgm:spPr/>
      <dgm:t>
        <a:bodyPr/>
        <a:lstStyle/>
        <a:p>
          <a:endParaRPr lang="en-US"/>
        </a:p>
      </dgm:t>
    </dgm:pt>
    <dgm:pt modelId="{2DBF01E0-1B57-4EB6-B55E-072B08926004}" type="pres">
      <dgm:prSet presAssocID="{0AA0A81D-5640-4E2D-91DC-6FAFC8C4D208}" presName="vert0" presStyleCnt="0">
        <dgm:presLayoutVars>
          <dgm:dir/>
          <dgm:animOne val="branch"/>
          <dgm:animLvl val="lvl"/>
        </dgm:presLayoutVars>
      </dgm:prSet>
      <dgm:spPr/>
    </dgm:pt>
    <dgm:pt modelId="{11F763D1-6E1A-4660-A7C7-D48E8F886F8B}" type="pres">
      <dgm:prSet presAssocID="{4BA8A612-2AAC-45B9-9C56-BCD918B6A256}" presName="thickLine" presStyleLbl="alignNode1" presStyleIdx="0" presStyleCnt="3"/>
      <dgm:spPr/>
    </dgm:pt>
    <dgm:pt modelId="{16F90F9E-7CAC-4344-BE63-B92ED8292A4C}" type="pres">
      <dgm:prSet presAssocID="{4BA8A612-2AAC-45B9-9C56-BCD918B6A256}" presName="horz1" presStyleCnt="0"/>
      <dgm:spPr/>
    </dgm:pt>
    <dgm:pt modelId="{84C9E8CD-5B7D-49A8-A425-C390D5F8A2AD}" type="pres">
      <dgm:prSet presAssocID="{4BA8A612-2AAC-45B9-9C56-BCD918B6A256}" presName="tx1" presStyleLbl="revTx" presStyleIdx="0" presStyleCnt="3"/>
      <dgm:spPr/>
    </dgm:pt>
    <dgm:pt modelId="{CD057A32-DEC2-4BE9-B14E-92A43C6FC4A0}" type="pres">
      <dgm:prSet presAssocID="{4BA8A612-2AAC-45B9-9C56-BCD918B6A256}" presName="vert1" presStyleCnt="0"/>
      <dgm:spPr/>
    </dgm:pt>
    <dgm:pt modelId="{7EC53794-44F6-4ADC-BBB7-05A1197B6590}" type="pres">
      <dgm:prSet presAssocID="{57F2A28A-45CB-450A-8B70-D99E1AA59615}" presName="thickLine" presStyleLbl="alignNode1" presStyleIdx="1" presStyleCnt="3"/>
      <dgm:spPr/>
    </dgm:pt>
    <dgm:pt modelId="{ABA4B8A6-D53C-4BA8-9C02-6CA7BB9D46B8}" type="pres">
      <dgm:prSet presAssocID="{57F2A28A-45CB-450A-8B70-D99E1AA59615}" presName="horz1" presStyleCnt="0"/>
      <dgm:spPr/>
    </dgm:pt>
    <dgm:pt modelId="{4B783FB8-FB31-45A0-AF58-046B59EA3E51}" type="pres">
      <dgm:prSet presAssocID="{57F2A28A-45CB-450A-8B70-D99E1AA59615}" presName="tx1" presStyleLbl="revTx" presStyleIdx="1" presStyleCnt="3"/>
      <dgm:spPr/>
    </dgm:pt>
    <dgm:pt modelId="{BA41084D-F4B4-4D6F-A8C5-3FA261353C9A}" type="pres">
      <dgm:prSet presAssocID="{57F2A28A-45CB-450A-8B70-D99E1AA59615}" presName="vert1" presStyleCnt="0"/>
      <dgm:spPr/>
    </dgm:pt>
    <dgm:pt modelId="{883FFE4B-0267-4512-9CB1-677BE1FD2FB3}" type="pres">
      <dgm:prSet presAssocID="{30A164BA-9BE9-4D3F-A7DA-912F5A300F59}" presName="thickLine" presStyleLbl="alignNode1" presStyleIdx="2" presStyleCnt="3"/>
      <dgm:spPr/>
    </dgm:pt>
    <dgm:pt modelId="{88444BAB-9A5B-4D11-8884-5601C8357281}" type="pres">
      <dgm:prSet presAssocID="{30A164BA-9BE9-4D3F-A7DA-912F5A300F59}" presName="horz1" presStyleCnt="0"/>
      <dgm:spPr/>
    </dgm:pt>
    <dgm:pt modelId="{CC6A1FB9-4304-4E53-BD90-0C56A8F59065}" type="pres">
      <dgm:prSet presAssocID="{30A164BA-9BE9-4D3F-A7DA-912F5A300F59}" presName="tx1" presStyleLbl="revTx" presStyleIdx="2" presStyleCnt="3"/>
      <dgm:spPr/>
    </dgm:pt>
    <dgm:pt modelId="{7900D5F3-7E60-40DA-80B1-95CC937990DF}" type="pres">
      <dgm:prSet presAssocID="{30A164BA-9BE9-4D3F-A7DA-912F5A300F59}" presName="vert1" presStyleCnt="0"/>
      <dgm:spPr/>
    </dgm:pt>
  </dgm:ptLst>
  <dgm:cxnLst>
    <dgm:cxn modelId="{D62AB748-5A46-4643-A1C5-DFF1F48E3D4E}" srcId="{0AA0A81D-5640-4E2D-91DC-6FAFC8C4D208}" destId="{57F2A28A-45CB-450A-8B70-D99E1AA59615}" srcOrd="1" destOrd="0" parTransId="{9EC15DCC-6C27-4677-8D8D-51A8B62701BC}" sibTransId="{8933F428-11D5-4C5C-8564-12D5E7801351}"/>
    <dgm:cxn modelId="{F6AC9276-0F4F-4644-B18F-881EA07CD286}" srcId="{0AA0A81D-5640-4E2D-91DC-6FAFC8C4D208}" destId="{30A164BA-9BE9-4D3F-A7DA-912F5A300F59}" srcOrd="2" destOrd="0" parTransId="{E1D34754-BD1C-4DAF-B181-C234B18BD0F9}" sibTransId="{E2734884-43CF-4648-ACC9-6F6AD2C6B78D}"/>
    <dgm:cxn modelId="{F406C07D-327A-4759-9145-3BC9B32AA920}" type="presOf" srcId="{0AA0A81D-5640-4E2D-91DC-6FAFC8C4D208}" destId="{2DBF01E0-1B57-4EB6-B55E-072B08926004}" srcOrd="0" destOrd="0" presId="urn:microsoft.com/office/officeart/2008/layout/LinedList"/>
    <dgm:cxn modelId="{48C1F7CB-8B92-4680-B3D2-246110386CCC}" srcId="{0AA0A81D-5640-4E2D-91DC-6FAFC8C4D208}" destId="{4BA8A612-2AAC-45B9-9C56-BCD918B6A256}" srcOrd="0" destOrd="0" parTransId="{2985673A-9CDE-4BD9-A948-A798594195C4}" sibTransId="{4C732B87-1E7D-4AB3-B111-641BCF2E955E}"/>
    <dgm:cxn modelId="{7A3DFECF-7005-4A63-AD45-23B033840A80}" type="presOf" srcId="{4BA8A612-2AAC-45B9-9C56-BCD918B6A256}" destId="{84C9E8CD-5B7D-49A8-A425-C390D5F8A2AD}" srcOrd="0" destOrd="0" presId="urn:microsoft.com/office/officeart/2008/layout/LinedList"/>
    <dgm:cxn modelId="{3972F8DF-8A2D-4B02-B77C-6478B7F9D6D1}" type="presOf" srcId="{30A164BA-9BE9-4D3F-A7DA-912F5A300F59}" destId="{CC6A1FB9-4304-4E53-BD90-0C56A8F59065}" srcOrd="0" destOrd="0" presId="urn:microsoft.com/office/officeart/2008/layout/LinedList"/>
    <dgm:cxn modelId="{93BA7FEB-FC23-423A-A8AB-2A594AD88116}" type="presOf" srcId="{57F2A28A-45CB-450A-8B70-D99E1AA59615}" destId="{4B783FB8-FB31-45A0-AF58-046B59EA3E51}" srcOrd="0" destOrd="0" presId="urn:microsoft.com/office/officeart/2008/layout/LinedList"/>
    <dgm:cxn modelId="{64137A44-DF2E-428C-A7C0-B7338572B8C9}" type="presParOf" srcId="{2DBF01E0-1B57-4EB6-B55E-072B08926004}" destId="{11F763D1-6E1A-4660-A7C7-D48E8F886F8B}" srcOrd="0" destOrd="0" presId="urn:microsoft.com/office/officeart/2008/layout/LinedList"/>
    <dgm:cxn modelId="{688BDC7A-3F14-48F6-9BA7-7B43B8C50113}" type="presParOf" srcId="{2DBF01E0-1B57-4EB6-B55E-072B08926004}" destId="{16F90F9E-7CAC-4344-BE63-B92ED8292A4C}" srcOrd="1" destOrd="0" presId="urn:microsoft.com/office/officeart/2008/layout/LinedList"/>
    <dgm:cxn modelId="{7A89A251-550A-42D6-81EE-ACDBD19609CE}" type="presParOf" srcId="{16F90F9E-7CAC-4344-BE63-B92ED8292A4C}" destId="{84C9E8CD-5B7D-49A8-A425-C390D5F8A2AD}" srcOrd="0" destOrd="0" presId="urn:microsoft.com/office/officeart/2008/layout/LinedList"/>
    <dgm:cxn modelId="{E91F7FFD-B4EC-449F-BE38-1F85B0B328AA}" type="presParOf" srcId="{16F90F9E-7CAC-4344-BE63-B92ED8292A4C}" destId="{CD057A32-DEC2-4BE9-B14E-92A43C6FC4A0}" srcOrd="1" destOrd="0" presId="urn:microsoft.com/office/officeart/2008/layout/LinedList"/>
    <dgm:cxn modelId="{E508099D-CC6D-4302-AB7F-0D7757D8E3A1}" type="presParOf" srcId="{2DBF01E0-1B57-4EB6-B55E-072B08926004}" destId="{7EC53794-44F6-4ADC-BBB7-05A1197B6590}" srcOrd="2" destOrd="0" presId="urn:microsoft.com/office/officeart/2008/layout/LinedList"/>
    <dgm:cxn modelId="{7D1CED71-5AFE-4A55-BB3D-AEA0EB9A1680}" type="presParOf" srcId="{2DBF01E0-1B57-4EB6-B55E-072B08926004}" destId="{ABA4B8A6-D53C-4BA8-9C02-6CA7BB9D46B8}" srcOrd="3" destOrd="0" presId="urn:microsoft.com/office/officeart/2008/layout/LinedList"/>
    <dgm:cxn modelId="{8DDA2849-165C-4DDD-BD35-883A6B5F5D90}" type="presParOf" srcId="{ABA4B8A6-D53C-4BA8-9C02-6CA7BB9D46B8}" destId="{4B783FB8-FB31-45A0-AF58-046B59EA3E51}" srcOrd="0" destOrd="0" presId="urn:microsoft.com/office/officeart/2008/layout/LinedList"/>
    <dgm:cxn modelId="{C691F587-F10D-4D5C-A623-AC6CEB43D418}" type="presParOf" srcId="{ABA4B8A6-D53C-4BA8-9C02-6CA7BB9D46B8}" destId="{BA41084D-F4B4-4D6F-A8C5-3FA261353C9A}" srcOrd="1" destOrd="0" presId="urn:microsoft.com/office/officeart/2008/layout/LinedList"/>
    <dgm:cxn modelId="{85F4F8B6-DCC8-45A2-B5E7-661A92D80E97}" type="presParOf" srcId="{2DBF01E0-1B57-4EB6-B55E-072B08926004}" destId="{883FFE4B-0267-4512-9CB1-677BE1FD2FB3}" srcOrd="4" destOrd="0" presId="urn:microsoft.com/office/officeart/2008/layout/LinedList"/>
    <dgm:cxn modelId="{4B022808-8AF5-4601-99C4-45EF7A54CEAD}" type="presParOf" srcId="{2DBF01E0-1B57-4EB6-B55E-072B08926004}" destId="{88444BAB-9A5B-4D11-8884-5601C8357281}" srcOrd="5" destOrd="0" presId="urn:microsoft.com/office/officeart/2008/layout/LinedList"/>
    <dgm:cxn modelId="{DAC0D6B8-AC30-4208-8A27-9A461C365FFE}" type="presParOf" srcId="{88444BAB-9A5B-4D11-8884-5601C8357281}" destId="{CC6A1FB9-4304-4E53-BD90-0C56A8F59065}" srcOrd="0" destOrd="0" presId="urn:microsoft.com/office/officeart/2008/layout/LinedList"/>
    <dgm:cxn modelId="{82CEB57A-D4B0-497E-9A43-E3A6B524C43A}" type="presParOf" srcId="{88444BAB-9A5B-4D11-8884-5601C8357281}" destId="{7900D5F3-7E60-40DA-80B1-95CC937990D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4B2EE-A7B9-4489-BB85-2D405802EA7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30BC77-C3F0-4250-8335-5AB8C5035C13}">
      <dgm:prSet/>
      <dgm:spPr/>
      <dgm:t>
        <a:bodyPr/>
        <a:lstStyle/>
        <a:p>
          <a:r>
            <a:rPr lang="en-GB">
              <a:latin typeface="Century Gothic" panose="020B0502020202020204"/>
            </a:rPr>
            <a:t>Amino Acid Composition</a:t>
          </a:r>
          <a:endParaRPr lang="en-GB"/>
        </a:p>
      </dgm:t>
    </dgm:pt>
    <dgm:pt modelId="{174BE5B2-1F3A-4140-A267-5D81182A525F}" type="parTrans" cxnId="{2EE65EEA-7EEF-44C8-B60C-F42CC8633F60}">
      <dgm:prSet/>
      <dgm:spPr/>
      <dgm:t>
        <a:bodyPr/>
        <a:lstStyle/>
        <a:p>
          <a:endParaRPr lang="en-US"/>
        </a:p>
      </dgm:t>
    </dgm:pt>
    <dgm:pt modelId="{BD111FAC-91AC-4272-BC22-167BB388DD52}" type="sibTrans" cxnId="{2EE65EEA-7EEF-44C8-B60C-F42CC8633F60}">
      <dgm:prSet/>
      <dgm:spPr/>
      <dgm:t>
        <a:bodyPr/>
        <a:lstStyle/>
        <a:p>
          <a:endParaRPr lang="en-US"/>
        </a:p>
      </dgm:t>
    </dgm:pt>
    <dgm:pt modelId="{1829FC34-6F1D-4A60-9780-C50D18EA8674}">
      <dgm:prSet/>
      <dgm:spPr/>
      <dgm:t>
        <a:bodyPr/>
        <a:lstStyle/>
        <a:p>
          <a:pPr rtl="0"/>
          <a:r>
            <a:rPr lang="en-GB">
              <a:latin typeface="Century Gothic" panose="020B0502020202020204"/>
            </a:rPr>
            <a:t>Dipeptide Composition</a:t>
          </a:r>
          <a:endParaRPr lang="en-GB"/>
        </a:p>
      </dgm:t>
    </dgm:pt>
    <dgm:pt modelId="{191F91AE-3F0C-402E-B2DA-7E86AB9ACC33}" type="parTrans" cxnId="{F2A972CE-9D78-484F-8F99-23F0D1ADAAF7}">
      <dgm:prSet/>
      <dgm:spPr/>
      <dgm:t>
        <a:bodyPr/>
        <a:lstStyle/>
        <a:p>
          <a:endParaRPr lang="en-US"/>
        </a:p>
      </dgm:t>
    </dgm:pt>
    <dgm:pt modelId="{D99ECC1D-3C73-42C4-B240-84BCB55261BD}" type="sibTrans" cxnId="{F2A972CE-9D78-484F-8F99-23F0D1ADAAF7}">
      <dgm:prSet/>
      <dgm:spPr/>
      <dgm:t>
        <a:bodyPr/>
        <a:lstStyle/>
        <a:p>
          <a:endParaRPr lang="en-US"/>
        </a:p>
      </dgm:t>
    </dgm:pt>
    <dgm:pt modelId="{3F81976B-835E-495E-8A40-44B8565B69B4}">
      <dgm:prSet/>
      <dgm:spPr/>
      <dgm:t>
        <a:bodyPr/>
        <a:lstStyle/>
        <a:p>
          <a:pPr rtl="0"/>
          <a:r>
            <a:rPr lang="en-GB">
              <a:latin typeface="Century Gothic" panose="020B0502020202020204"/>
            </a:rPr>
            <a:t>Composition, Transition and Distribution</a:t>
          </a:r>
          <a:endParaRPr lang="en-GB"/>
        </a:p>
      </dgm:t>
    </dgm:pt>
    <dgm:pt modelId="{9466EE20-B3FB-4399-9CD9-BC002E7D75DB}" type="parTrans" cxnId="{D31E9EDB-CD4F-4AAB-9678-4820EEAC2259}">
      <dgm:prSet/>
      <dgm:spPr/>
      <dgm:t>
        <a:bodyPr/>
        <a:lstStyle/>
        <a:p>
          <a:endParaRPr lang="en-US"/>
        </a:p>
      </dgm:t>
    </dgm:pt>
    <dgm:pt modelId="{317D02BD-B44F-466F-89F9-A318BF90086E}" type="sibTrans" cxnId="{D31E9EDB-CD4F-4AAB-9678-4820EEAC2259}">
      <dgm:prSet/>
      <dgm:spPr/>
      <dgm:t>
        <a:bodyPr/>
        <a:lstStyle/>
        <a:p>
          <a:endParaRPr lang="en-US"/>
        </a:p>
      </dgm:t>
    </dgm:pt>
    <dgm:pt modelId="{7FAC0723-4289-4F0E-82D9-784174FAA10B}">
      <dgm:prSet phldr="0"/>
      <dgm:spPr/>
      <dgm:t>
        <a:bodyPr/>
        <a:lstStyle/>
        <a:p>
          <a:pPr rtl="0"/>
          <a:r>
            <a:rPr lang="en-GB">
              <a:latin typeface="Century Gothic" panose="020B0502020202020204"/>
            </a:rPr>
            <a:t>Primary Features </a:t>
          </a:r>
        </a:p>
      </dgm:t>
    </dgm:pt>
    <dgm:pt modelId="{C441E4C1-7962-437E-8B97-11CE4CFEFE48}" type="parTrans" cxnId="{72982FA4-52EF-441D-9A37-1DDF9650A548}">
      <dgm:prSet/>
      <dgm:spPr/>
    </dgm:pt>
    <dgm:pt modelId="{069C8312-85B2-4CF1-8D9B-9CCB72DA8039}" type="sibTrans" cxnId="{72982FA4-52EF-441D-9A37-1DDF9650A548}">
      <dgm:prSet/>
      <dgm:spPr/>
    </dgm:pt>
    <dgm:pt modelId="{D7B0E497-C47D-43B5-A76C-61494B30442C}" type="pres">
      <dgm:prSet presAssocID="{F1C4B2EE-A7B9-4489-BB85-2D405802EA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1F9160-6D59-4B22-A4F4-56F4C27D05BF}" type="pres">
      <dgm:prSet presAssocID="{7FAC0723-4289-4F0E-82D9-784174FAA10B}" presName="hierRoot1" presStyleCnt="0"/>
      <dgm:spPr/>
    </dgm:pt>
    <dgm:pt modelId="{7D05611E-5731-4638-BFD4-92210EE4F068}" type="pres">
      <dgm:prSet presAssocID="{7FAC0723-4289-4F0E-82D9-784174FAA10B}" presName="composite" presStyleCnt="0"/>
      <dgm:spPr/>
    </dgm:pt>
    <dgm:pt modelId="{99560503-899F-45AF-B91C-611F3105C559}" type="pres">
      <dgm:prSet presAssocID="{7FAC0723-4289-4F0E-82D9-784174FAA10B}" presName="background" presStyleLbl="node0" presStyleIdx="0" presStyleCnt="4"/>
      <dgm:spPr/>
    </dgm:pt>
    <dgm:pt modelId="{1D200F06-DF4A-4AE1-989D-ACD7F072C2B1}" type="pres">
      <dgm:prSet presAssocID="{7FAC0723-4289-4F0E-82D9-784174FAA10B}" presName="text" presStyleLbl="fgAcc0" presStyleIdx="0" presStyleCnt="4">
        <dgm:presLayoutVars>
          <dgm:chPref val="3"/>
        </dgm:presLayoutVars>
      </dgm:prSet>
      <dgm:spPr/>
    </dgm:pt>
    <dgm:pt modelId="{E9253E83-669D-420F-904E-7FC4F2B90B6C}" type="pres">
      <dgm:prSet presAssocID="{7FAC0723-4289-4F0E-82D9-784174FAA10B}" presName="hierChild2" presStyleCnt="0"/>
      <dgm:spPr/>
    </dgm:pt>
    <dgm:pt modelId="{83F11783-F62D-491A-93F0-8E005B7507AE}" type="pres">
      <dgm:prSet presAssocID="{6330BC77-C3F0-4250-8335-5AB8C5035C13}" presName="hierRoot1" presStyleCnt="0"/>
      <dgm:spPr/>
    </dgm:pt>
    <dgm:pt modelId="{4E314FE6-C802-4844-B01C-FF71066F972F}" type="pres">
      <dgm:prSet presAssocID="{6330BC77-C3F0-4250-8335-5AB8C5035C13}" presName="composite" presStyleCnt="0"/>
      <dgm:spPr/>
    </dgm:pt>
    <dgm:pt modelId="{3CC40174-295B-4557-9CA0-A4F2CC68E334}" type="pres">
      <dgm:prSet presAssocID="{6330BC77-C3F0-4250-8335-5AB8C5035C13}" presName="background" presStyleLbl="node0" presStyleIdx="1" presStyleCnt="4"/>
      <dgm:spPr/>
    </dgm:pt>
    <dgm:pt modelId="{9837EE0F-1415-4760-8857-9C8B5195BB02}" type="pres">
      <dgm:prSet presAssocID="{6330BC77-C3F0-4250-8335-5AB8C5035C13}" presName="text" presStyleLbl="fgAcc0" presStyleIdx="1" presStyleCnt="4">
        <dgm:presLayoutVars>
          <dgm:chPref val="3"/>
        </dgm:presLayoutVars>
      </dgm:prSet>
      <dgm:spPr/>
    </dgm:pt>
    <dgm:pt modelId="{2DF3BEF1-FA46-4F0A-BD2E-CD6202826B9B}" type="pres">
      <dgm:prSet presAssocID="{6330BC77-C3F0-4250-8335-5AB8C5035C13}" presName="hierChild2" presStyleCnt="0"/>
      <dgm:spPr/>
    </dgm:pt>
    <dgm:pt modelId="{6DF2DF07-54A9-464E-B5CC-7DEAC847CE10}" type="pres">
      <dgm:prSet presAssocID="{1829FC34-6F1D-4A60-9780-C50D18EA8674}" presName="hierRoot1" presStyleCnt="0"/>
      <dgm:spPr/>
    </dgm:pt>
    <dgm:pt modelId="{291AC478-17FA-4CB6-B267-A49741C41DCF}" type="pres">
      <dgm:prSet presAssocID="{1829FC34-6F1D-4A60-9780-C50D18EA8674}" presName="composite" presStyleCnt="0"/>
      <dgm:spPr/>
    </dgm:pt>
    <dgm:pt modelId="{70EECBBB-5198-48C2-8ECD-7F50C8A81639}" type="pres">
      <dgm:prSet presAssocID="{1829FC34-6F1D-4A60-9780-C50D18EA8674}" presName="background" presStyleLbl="node0" presStyleIdx="2" presStyleCnt="4"/>
      <dgm:spPr/>
    </dgm:pt>
    <dgm:pt modelId="{49FB0469-669B-475C-AC11-D381B6225249}" type="pres">
      <dgm:prSet presAssocID="{1829FC34-6F1D-4A60-9780-C50D18EA8674}" presName="text" presStyleLbl="fgAcc0" presStyleIdx="2" presStyleCnt="4">
        <dgm:presLayoutVars>
          <dgm:chPref val="3"/>
        </dgm:presLayoutVars>
      </dgm:prSet>
      <dgm:spPr/>
    </dgm:pt>
    <dgm:pt modelId="{A2AE6A40-2947-4B8D-A8BF-612AE4CCFEA1}" type="pres">
      <dgm:prSet presAssocID="{1829FC34-6F1D-4A60-9780-C50D18EA8674}" presName="hierChild2" presStyleCnt="0"/>
      <dgm:spPr/>
    </dgm:pt>
    <dgm:pt modelId="{46FCB955-67CF-429C-BBA5-3365A801FC8D}" type="pres">
      <dgm:prSet presAssocID="{3F81976B-835E-495E-8A40-44B8565B69B4}" presName="hierRoot1" presStyleCnt="0"/>
      <dgm:spPr/>
    </dgm:pt>
    <dgm:pt modelId="{34F5D7B5-C774-4005-908B-CA44D6AEA68A}" type="pres">
      <dgm:prSet presAssocID="{3F81976B-835E-495E-8A40-44B8565B69B4}" presName="composite" presStyleCnt="0"/>
      <dgm:spPr/>
    </dgm:pt>
    <dgm:pt modelId="{29E01282-F840-4BA3-A2E1-F3B776F8E7D6}" type="pres">
      <dgm:prSet presAssocID="{3F81976B-835E-495E-8A40-44B8565B69B4}" presName="background" presStyleLbl="node0" presStyleIdx="3" presStyleCnt="4"/>
      <dgm:spPr/>
    </dgm:pt>
    <dgm:pt modelId="{879EC59C-63C1-4DC5-87BE-15AC68A0179F}" type="pres">
      <dgm:prSet presAssocID="{3F81976B-835E-495E-8A40-44B8565B69B4}" presName="text" presStyleLbl="fgAcc0" presStyleIdx="3" presStyleCnt="4">
        <dgm:presLayoutVars>
          <dgm:chPref val="3"/>
        </dgm:presLayoutVars>
      </dgm:prSet>
      <dgm:spPr/>
    </dgm:pt>
    <dgm:pt modelId="{904EBC26-0284-466E-BD6D-F73F9CE456E4}" type="pres">
      <dgm:prSet presAssocID="{3F81976B-835E-495E-8A40-44B8565B69B4}" presName="hierChild2" presStyleCnt="0"/>
      <dgm:spPr/>
    </dgm:pt>
  </dgm:ptLst>
  <dgm:cxnLst>
    <dgm:cxn modelId="{C62D4E36-871D-4BDD-AC68-BD278B711941}" type="presOf" srcId="{7FAC0723-4289-4F0E-82D9-784174FAA10B}" destId="{1D200F06-DF4A-4AE1-989D-ACD7F072C2B1}" srcOrd="0" destOrd="0" presId="urn:microsoft.com/office/officeart/2005/8/layout/hierarchy1"/>
    <dgm:cxn modelId="{72982FA4-52EF-441D-9A37-1DDF9650A548}" srcId="{F1C4B2EE-A7B9-4489-BB85-2D405802EA7B}" destId="{7FAC0723-4289-4F0E-82D9-784174FAA10B}" srcOrd="0" destOrd="0" parTransId="{C441E4C1-7962-437E-8B97-11CE4CFEFE48}" sibTransId="{069C8312-85B2-4CF1-8D9B-9CCB72DA8039}"/>
    <dgm:cxn modelId="{7ED0AAA7-2FEB-425F-BB7B-BACA87CBC071}" type="presOf" srcId="{3F81976B-835E-495E-8A40-44B8565B69B4}" destId="{879EC59C-63C1-4DC5-87BE-15AC68A0179F}" srcOrd="0" destOrd="0" presId="urn:microsoft.com/office/officeart/2005/8/layout/hierarchy1"/>
    <dgm:cxn modelId="{B2CF49A8-7F25-4C74-8A5C-4EDC1CC746AB}" type="presOf" srcId="{F1C4B2EE-A7B9-4489-BB85-2D405802EA7B}" destId="{D7B0E497-C47D-43B5-A76C-61494B30442C}" srcOrd="0" destOrd="0" presId="urn:microsoft.com/office/officeart/2005/8/layout/hierarchy1"/>
    <dgm:cxn modelId="{F2A972CE-9D78-484F-8F99-23F0D1ADAAF7}" srcId="{F1C4B2EE-A7B9-4489-BB85-2D405802EA7B}" destId="{1829FC34-6F1D-4A60-9780-C50D18EA8674}" srcOrd="2" destOrd="0" parTransId="{191F91AE-3F0C-402E-B2DA-7E86AB9ACC33}" sibTransId="{D99ECC1D-3C73-42C4-B240-84BCB55261BD}"/>
    <dgm:cxn modelId="{CB2044DA-CE25-4A84-8FC4-09C8EFB2333F}" type="presOf" srcId="{1829FC34-6F1D-4A60-9780-C50D18EA8674}" destId="{49FB0469-669B-475C-AC11-D381B6225249}" srcOrd="0" destOrd="0" presId="urn:microsoft.com/office/officeart/2005/8/layout/hierarchy1"/>
    <dgm:cxn modelId="{D31E9EDB-CD4F-4AAB-9678-4820EEAC2259}" srcId="{F1C4B2EE-A7B9-4489-BB85-2D405802EA7B}" destId="{3F81976B-835E-495E-8A40-44B8565B69B4}" srcOrd="3" destOrd="0" parTransId="{9466EE20-B3FB-4399-9CD9-BC002E7D75DB}" sibTransId="{317D02BD-B44F-466F-89F9-A318BF90086E}"/>
    <dgm:cxn modelId="{2EE65EEA-7EEF-44C8-B60C-F42CC8633F60}" srcId="{F1C4B2EE-A7B9-4489-BB85-2D405802EA7B}" destId="{6330BC77-C3F0-4250-8335-5AB8C5035C13}" srcOrd="1" destOrd="0" parTransId="{174BE5B2-1F3A-4140-A267-5D81182A525F}" sibTransId="{BD111FAC-91AC-4272-BC22-167BB388DD52}"/>
    <dgm:cxn modelId="{592654F9-EDA4-441A-8FC8-477D10E5DD8A}" type="presOf" srcId="{6330BC77-C3F0-4250-8335-5AB8C5035C13}" destId="{9837EE0F-1415-4760-8857-9C8B5195BB02}" srcOrd="0" destOrd="0" presId="urn:microsoft.com/office/officeart/2005/8/layout/hierarchy1"/>
    <dgm:cxn modelId="{9E89710B-487D-449B-8A15-D31173F991BF}" type="presParOf" srcId="{D7B0E497-C47D-43B5-A76C-61494B30442C}" destId="{A41F9160-6D59-4B22-A4F4-56F4C27D05BF}" srcOrd="0" destOrd="0" presId="urn:microsoft.com/office/officeart/2005/8/layout/hierarchy1"/>
    <dgm:cxn modelId="{B481F614-1ACB-4E6D-9A1B-92456F52C253}" type="presParOf" srcId="{A41F9160-6D59-4B22-A4F4-56F4C27D05BF}" destId="{7D05611E-5731-4638-BFD4-92210EE4F068}" srcOrd="0" destOrd="0" presId="urn:microsoft.com/office/officeart/2005/8/layout/hierarchy1"/>
    <dgm:cxn modelId="{A2294D65-6FA1-4A5A-8467-F0044BDFD6F3}" type="presParOf" srcId="{7D05611E-5731-4638-BFD4-92210EE4F068}" destId="{99560503-899F-45AF-B91C-611F3105C559}" srcOrd="0" destOrd="0" presId="urn:microsoft.com/office/officeart/2005/8/layout/hierarchy1"/>
    <dgm:cxn modelId="{0B1FC1C6-5605-40B1-8B8C-4AEDEFECC27C}" type="presParOf" srcId="{7D05611E-5731-4638-BFD4-92210EE4F068}" destId="{1D200F06-DF4A-4AE1-989D-ACD7F072C2B1}" srcOrd="1" destOrd="0" presId="urn:microsoft.com/office/officeart/2005/8/layout/hierarchy1"/>
    <dgm:cxn modelId="{263A99AD-B2C6-4B01-90D0-5CF646C545FE}" type="presParOf" srcId="{A41F9160-6D59-4B22-A4F4-56F4C27D05BF}" destId="{E9253E83-669D-420F-904E-7FC4F2B90B6C}" srcOrd="1" destOrd="0" presId="urn:microsoft.com/office/officeart/2005/8/layout/hierarchy1"/>
    <dgm:cxn modelId="{77CAEEF1-AAFC-4F54-866E-F83B67DD5701}" type="presParOf" srcId="{D7B0E497-C47D-43B5-A76C-61494B30442C}" destId="{83F11783-F62D-491A-93F0-8E005B7507AE}" srcOrd="1" destOrd="0" presId="urn:microsoft.com/office/officeart/2005/8/layout/hierarchy1"/>
    <dgm:cxn modelId="{6F70CDCD-A879-4BC1-B2D3-50E9B5AB2621}" type="presParOf" srcId="{83F11783-F62D-491A-93F0-8E005B7507AE}" destId="{4E314FE6-C802-4844-B01C-FF71066F972F}" srcOrd="0" destOrd="0" presId="urn:microsoft.com/office/officeart/2005/8/layout/hierarchy1"/>
    <dgm:cxn modelId="{84A40C47-80EF-4436-A2D1-2D1C94750FE5}" type="presParOf" srcId="{4E314FE6-C802-4844-B01C-FF71066F972F}" destId="{3CC40174-295B-4557-9CA0-A4F2CC68E334}" srcOrd="0" destOrd="0" presId="urn:microsoft.com/office/officeart/2005/8/layout/hierarchy1"/>
    <dgm:cxn modelId="{71E2AB27-D19B-433A-848E-8EBA04FC5D34}" type="presParOf" srcId="{4E314FE6-C802-4844-B01C-FF71066F972F}" destId="{9837EE0F-1415-4760-8857-9C8B5195BB02}" srcOrd="1" destOrd="0" presId="urn:microsoft.com/office/officeart/2005/8/layout/hierarchy1"/>
    <dgm:cxn modelId="{062B5D74-B8F9-4AEC-A019-1986517F1D7A}" type="presParOf" srcId="{83F11783-F62D-491A-93F0-8E005B7507AE}" destId="{2DF3BEF1-FA46-4F0A-BD2E-CD6202826B9B}" srcOrd="1" destOrd="0" presId="urn:microsoft.com/office/officeart/2005/8/layout/hierarchy1"/>
    <dgm:cxn modelId="{F396AD81-EEFA-4094-8EF2-04B33D4CBF0A}" type="presParOf" srcId="{D7B0E497-C47D-43B5-A76C-61494B30442C}" destId="{6DF2DF07-54A9-464E-B5CC-7DEAC847CE10}" srcOrd="2" destOrd="0" presId="urn:microsoft.com/office/officeart/2005/8/layout/hierarchy1"/>
    <dgm:cxn modelId="{09B779F1-60B4-441E-8D63-68367E10B699}" type="presParOf" srcId="{6DF2DF07-54A9-464E-B5CC-7DEAC847CE10}" destId="{291AC478-17FA-4CB6-B267-A49741C41DCF}" srcOrd="0" destOrd="0" presId="urn:microsoft.com/office/officeart/2005/8/layout/hierarchy1"/>
    <dgm:cxn modelId="{5BF628C8-C9B9-499F-AB61-75C11CFBFF04}" type="presParOf" srcId="{291AC478-17FA-4CB6-B267-A49741C41DCF}" destId="{70EECBBB-5198-48C2-8ECD-7F50C8A81639}" srcOrd="0" destOrd="0" presId="urn:microsoft.com/office/officeart/2005/8/layout/hierarchy1"/>
    <dgm:cxn modelId="{B57F0DD4-B191-4680-A035-BBCBAB1B672B}" type="presParOf" srcId="{291AC478-17FA-4CB6-B267-A49741C41DCF}" destId="{49FB0469-669B-475C-AC11-D381B6225249}" srcOrd="1" destOrd="0" presId="urn:microsoft.com/office/officeart/2005/8/layout/hierarchy1"/>
    <dgm:cxn modelId="{CBEC07A0-84CC-43F4-A45E-5BEB34AF00DE}" type="presParOf" srcId="{6DF2DF07-54A9-464E-B5CC-7DEAC847CE10}" destId="{A2AE6A40-2947-4B8D-A8BF-612AE4CCFEA1}" srcOrd="1" destOrd="0" presId="urn:microsoft.com/office/officeart/2005/8/layout/hierarchy1"/>
    <dgm:cxn modelId="{0E491D27-181B-44B8-A8DD-9E7FB845A4AD}" type="presParOf" srcId="{D7B0E497-C47D-43B5-A76C-61494B30442C}" destId="{46FCB955-67CF-429C-BBA5-3365A801FC8D}" srcOrd="3" destOrd="0" presId="urn:microsoft.com/office/officeart/2005/8/layout/hierarchy1"/>
    <dgm:cxn modelId="{37A7E0E1-5E65-46F3-88DE-5AC0E4475DDA}" type="presParOf" srcId="{46FCB955-67CF-429C-BBA5-3365A801FC8D}" destId="{34F5D7B5-C774-4005-908B-CA44D6AEA68A}" srcOrd="0" destOrd="0" presId="urn:microsoft.com/office/officeart/2005/8/layout/hierarchy1"/>
    <dgm:cxn modelId="{82246EE6-A996-4C69-B1F7-9DEC63D44621}" type="presParOf" srcId="{34F5D7B5-C774-4005-908B-CA44D6AEA68A}" destId="{29E01282-F840-4BA3-A2E1-F3B776F8E7D6}" srcOrd="0" destOrd="0" presId="urn:microsoft.com/office/officeart/2005/8/layout/hierarchy1"/>
    <dgm:cxn modelId="{9A6012AF-A3B3-4BE5-BA3C-76CA5AFF0556}" type="presParOf" srcId="{34F5D7B5-C774-4005-908B-CA44D6AEA68A}" destId="{879EC59C-63C1-4DC5-87BE-15AC68A0179F}" srcOrd="1" destOrd="0" presId="urn:microsoft.com/office/officeart/2005/8/layout/hierarchy1"/>
    <dgm:cxn modelId="{7F00A218-8C75-48EC-995E-E72BE8F1C022}" type="presParOf" srcId="{46FCB955-67CF-429C-BBA5-3365A801FC8D}" destId="{904EBC26-0284-466E-BD6D-F73F9CE456E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0F0730-4582-4C54-BBBA-A6B97342456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925978-C679-4BC2-9D9D-5325B2D094E1}">
      <dgm:prSet/>
      <dgm:spPr/>
      <dgm:t>
        <a:bodyPr/>
        <a:lstStyle/>
        <a:p>
          <a:r>
            <a:rPr lang="en-GB"/>
            <a:t>Data </a:t>
          </a:r>
          <a:r>
            <a:rPr lang="en-GB">
              <a:latin typeface="Century Gothic" panose="020B0502020202020204"/>
            </a:rPr>
            <a:t>Collection</a:t>
          </a:r>
          <a:endParaRPr lang="en-GB"/>
        </a:p>
      </dgm:t>
    </dgm:pt>
    <dgm:pt modelId="{0B9D28B8-196C-4801-825F-B1F552767AF9}" type="parTrans" cxnId="{E512F68C-CB77-4D27-949D-036DBB8BF7AB}">
      <dgm:prSet/>
      <dgm:spPr/>
      <dgm:t>
        <a:bodyPr/>
        <a:lstStyle/>
        <a:p>
          <a:endParaRPr lang="en-US"/>
        </a:p>
      </dgm:t>
    </dgm:pt>
    <dgm:pt modelId="{659804E9-F06C-4449-A13C-1DDA00C5E0E1}" type="sibTrans" cxnId="{E512F68C-CB77-4D27-949D-036DBB8BF7A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4FAE85F-174A-4C7D-A415-06A7C1BDA43F}">
      <dgm:prSet/>
      <dgm:spPr/>
      <dgm:t>
        <a:bodyPr/>
        <a:lstStyle/>
        <a:p>
          <a:pPr rtl="0"/>
          <a:r>
            <a:rPr lang="en-GB">
              <a:latin typeface="Century Gothic" panose="020B0502020202020204"/>
            </a:rPr>
            <a:t>Data preprocessing</a:t>
          </a:r>
          <a:endParaRPr lang="en-GB"/>
        </a:p>
      </dgm:t>
    </dgm:pt>
    <dgm:pt modelId="{AB61AD9E-94DC-47D1-95E1-E719FD2AF8A3}" type="parTrans" cxnId="{8FEB8F91-A95B-40E4-BDDA-36A6111933CE}">
      <dgm:prSet/>
      <dgm:spPr/>
      <dgm:t>
        <a:bodyPr/>
        <a:lstStyle/>
        <a:p>
          <a:endParaRPr lang="en-US"/>
        </a:p>
      </dgm:t>
    </dgm:pt>
    <dgm:pt modelId="{4709E323-B157-4238-88F0-FBF0234DC994}" type="sibTrans" cxnId="{8FEB8F91-A95B-40E4-BDDA-36A6111933C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FF2B838-5978-4B94-BFD5-682AB9D8076F}">
      <dgm:prSet phldr="0"/>
      <dgm:spPr/>
      <dgm:t>
        <a:bodyPr/>
        <a:lstStyle/>
        <a:p>
          <a:pPr rtl="0"/>
          <a:r>
            <a:rPr lang="en-GB">
              <a:latin typeface="Century Gothic" panose="020B0502020202020204"/>
            </a:rPr>
            <a:t>Exploratory Data Analysis</a:t>
          </a:r>
          <a:endParaRPr lang="en-GB"/>
        </a:p>
      </dgm:t>
    </dgm:pt>
    <dgm:pt modelId="{10070F78-4FA8-4EA2-9FD1-AE2EB401BBB4}" type="parTrans" cxnId="{8B42F169-EAA9-4C76-BE9A-8E1EA8D05B84}">
      <dgm:prSet/>
      <dgm:spPr/>
      <dgm:t>
        <a:bodyPr/>
        <a:lstStyle/>
        <a:p>
          <a:endParaRPr lang="en-US"/>
        </a:p>
      </dgm:t>
    </dgm:pt>
    <dgm:pt modelId="{1CA52C00-674B-4159-A470-675D8FF9E0B0}" type="sibTrans" cxnId="{8B42F169-EAA9-4C76-BE9A-8E1EA8D05B8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25D0C5E-5142-41A8-8453-6C662237FB1D}">
      <dgm:prSet phldr="0"/>
      <dgm:spPr/>
      <dgm:t>
        <a:bodyPr/>
        <a:lstStyle/>
        <a:p>
          <a:pPr rtl="0"/>
          <a:r>
            <a:rPr lang="en-GB">
              <a:latin typeface="Century Gothic" panose="020B0502020202020204"/>
            </a:rPr>
            <a:t>Feature Selection</a:t>
          </a:r>
          <a:endParaRPr lang="en-GB"/>
        </a:p>
      </dgm:t>
    </dgm:pt>
    <dgm:pt modelId="{1E7AED3C-E87E-43A1-B162-4A481CE99B19}" type="parTrans" cxnId="{C0056A6C-39E3-4AE6-98DC-F181A668E712}">
      <dgm:prSet/>
      <dgm:spPr/>
      <dgm:t>
        <a:bodyPr/>
        <a:lstStyle/>
        <a:p>
          <a:endParaRPr lang="en-US"/>
        </a:p>
      </dgm:t>
    </dgm:pt>
    <dgm:pt modelId="{A2A36A67-274A-439D-9230-024D2BF50C9A}" type="sibTrans" cxnId="{C0056A6C-39E3-4AE6-98DC-F181A668E71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A129B80-899C-4E4D-8705-03457C59335D}">
      <dgm:prSet phldr="0"/>
      <dgm:spPr/>
      <dgm:t>
        <a:bodyPr/>
        <a:lstStyle/>
        <a:p>
          <a:pPr rtl="0"/>
          <a:r>
            <a:rPr lang="en-GB">
              <a:latin typeface="Century Gothic" panose="020B0502020202020204"/>
            </a:rPr>
            <a:t>Model training</a:t>
          </a:r>
          <a:endParaRPr lang="en-GB"/>
        </a:p>
      </dgm:t>
    </dgm:pt>
    <dgm:pt modelId="{A810CBE1-40BD-4F8C-BE20-CD505D4D5F3A}" type="parTrans" cxnId="{07F01B73-80EF-4386-9346-C8C922D5187E}">
      <dgm:prSet/>
      <dgm:spPr/>
      <dgm:t>
        <a:bodyPr/>
        <a:lstStyle/>
        <a:p>
          <a:endParaRPr lang="en-US"/>
        </a:p>
      </dgm:t>
    </dgm:pt>
    <dgm:pt modelId="{E6627141-1584-4E41-985F-D621F28213DD}" type="sibTrans" cxnId="{07F01B73-80EF-4386-9346-C8C922D5187E}">
      <dgm:prSet phldrT="5" phldr="0"/>
      <dgm:spPr/>
    </dgm:pt>
    <dgm:pt modelId="{825C8920-BD1C-4398-A32C-AF534D06C03A}">
      <dgm:prSet phldr="0"/>
      <dgm:spPr/>
      <dgm:t>
        <a:bodyPr/>
        <a:lstStyle/>
        <a:p>
          <a:pPr rtl="0"/>
          <a:r>
            <a:rPr lang="en-GB">
              <a:latin typeface="Century Gothic" panose="020B0502020202020204"/>
            </a:rPr>
            <a:t>Litareture Review</a:t>
          </a:r>
        </a:p>
      </dgm:t>
    </dgm:pt>
    <dgm:pt modelId="{CE349FCB-F951-4BDB-970D-357961BC4F63}" type="parTrans" cxnId="{18BA0B15-72C9-415E-A18D-157E3F3B8981}">
      <dgm:prSet/>
      <dgm:spPr/>
    </dgm:pt>
    <dgm:pt modelId="{D474C11F-962B-4D8A-AFAA-54FDF186BFA2}" type="sibTrans" cxnId="{18BA0B15-72C9-415E-A18D-157E3F3B8981}">
      <dgm:prSet/>
      <dgm:spPr/>
      <dgm:t>
        <a:bodyPr/>
        <a:lstStyle/>
        <a:p>
          <a:endParaRPr lang="en-US"/>
        </a:p>
      </dgm:t>
    </dgm:pt>
    <dgm:pt modelId="{4453005E-6D8F-4243-AEE9-FDADB80C60C3}" type="pres">
      <dgm:prSet presAssocID="{DC0F0730-4582-4C54-BBBA-A6B973424563}" presName="Name0" presStyleCnt="0">
        <dgm:presLayoutVars>
          <dgm:dir/>
          <dgm:resizeHandles val="exact"/>
        </dgm:presLayoutVars>
      </dgm:prSet>
      <dgm:spPr/>
    </dgm:pt>
    <dgm:pt modelId="{A37317AD-1BDB-4AE2-AB14-7FE8F4737293}" type="pres">
      <dgm:prSet presAssocID="{825C8920-BD1C-4398-A32C-AF534D06C03A}" presName="node" presStyleLbl="node1" presStyleIdx="0" presStyleCnt="6">
        <dgm:presLayoutVars>
          <dgm:bulletEnabled val="1"/>
        </dgm:presLayoutVars>
      </dgm:prSet>
      <dgm:spPr/>
    </dgm:pt>
    <dgm:pt modelId="{E6D7A9E9-9160-4A23-83DE-25AF749A06BF}" type="pres">
      <dgm:prSet presAssocID="{D474C11F-962B-4D8A-AFAA-54FDF186BFA2}" presName="sibTrans" presStyleLbl="sibTrans1D1" presStyleIdx="0" presStyleCnt="5"/>
      <dgm:spPr/>
    </dgm:pt>
    <dgm:pt modelId="{7C4EB779-193D-44FA-9F1F-D9846F57E324}" type="pres">
      <dgm:prSet presAssocID="{D474C11F-962B-4D8A-AFAA-54FDF186BFA2}" presName="connectorText" presStyleLbl="sibTrans1D1" presStyleIdx="0" presStyleCnt="5"/>
      <dgm:spPr/>
    </dgm:pt>
    <dgm:pt modelId="{B9EB6744-DDBE-463E-B448-9CEBA22B00D4}" type="pres">
      <dgm:prSet presAssocID="{F7925978-C679-4BC2-9D9D-5325B2D094E1}" presName="node" presStyleLbl="node1" presStyleIdx="1" presStyleCnt="6">
        <dgm:presLayoutVars>
          <dgm:bulletEnabled val="1"/>
        </dgm:presLayoutVars>
      </dgm:prSet>
      <dgm:spPr/>
    </dgm:pt>
    <dgm:pt modelId="{73FB683F-E9CE-4345-80BE-36AD1826B7C4}" type="pres">
      <dgm:prSet presAssocID="{659804E9-F06C-4449-A13C-1DDA00C5E0E1}" presName="sibTrans" presStyleLbl="sibTrans1D1" presStyleIdx="1" presStyleCnt="5"/>
      <dgm:spPr/>
    </dgm:pt>
    <dgm:pt modelId="{7924E607-2864-41FE-9729-81EB887FE1BF}" type="pres">
      <dgm:prSet presAssocID="{659804E9-F06C-4449-A13C-1DDA00C5E0E1}" presName="connectorText" presStyleLbl="sibTrans1D1" presStyleIdx="1" presStyleCnt="5"/>
      <dgm:spPr/>
    </dgm:pt>
    <dgm:pt modelId="{854D77C3-DD56-41A0-ACF5-E437B3116DE2}" type="pres">
      <dgm:prSet presAssocID="{D4FAE85F-174A-4C7D-A415-06A7C1BDA43F}" presName="node" presStyleLbl="node1" presStyleIdx="2" presStyleCnt="6">
        <dgm:presLayoutVars>
          <dgm:bulletEnabled val="1"/>
        </dgm:presLayoutVars>
      </dgm:prSet>
      <dgm:spPr/>
    </dgm:pt>
    <dgm:pt modelId="{9FD2097E-131D-43D1-B5DA-9D6DC84BDE2C}" type="pres">
      <dgm:prSet presAssocID="{4709E323-B157-4238-88F0-FBF0234DC994}" presName="sibTrans" presStyleLbl="sibTrans1D1" presStyleIdx="2" presStyleCnt="5"/>
      <dgm:spPr/>
    </dgm:pt>
    <dgm:pt modelId="{2FBEE369-EA0B-4930-B5FC-2C148B35988D}" type="pres">
      <dgm:prSet presAssocID="{4709E323-B157-4238-88F0-FBF0234DC994}" presName="connectorText" presStyleLbl="sibTrans1D1" presStyleIdx="2" presStyleCnt="5"/>
      <dgm:spPr/>
    </dgm:pt>
    <dgm:pt modelId="{570282BD-75A6-4B89-8C09-CDAD9DBE2DBD}" type="pres">
      <dgm:prSet presAssocID="{1FF2B838-5978-4B94-BFD5-682AB9D8076F}" presName="node" presStyleLbl="node1" presStyleIdx="3" presStyleCnt="6">
        <dgm:presLayoutVars>
          <dgm:bulletEnabled val="1"/>
        </dgm:presLayoutVars>
      </dgm:prSet>
      <dgm:spPr/>
    </dgm:pt>
    <dgm:pt modelId="{7577EA1B-C173-41FA-AE2A-823691FE7341}" type="pres">
      <dgm:prSet presAssocID="{1CA52C00-674B-4159-A470-675D8FF9E0B0}" presName="sibTrans" presStyleLbl="sibTrans1D1" presStyleIdx="3" presStyleCnt="5"/>
      <dgm:spPr/>
    </dgm:pt>
    <dgm:pt modelId="{2BDBED6B-7EEE-4D17-B1BB-86BCFBE20888}" type="pres">
      <dgm:prSet presAssocID="{1CA52C00-674B-4159-A470-675D8FF9E0B0}" presName="connectorText" presStyleLbl="sibTrans1D1" presStyleIdx="3" presStyleCnt="5"/>
      <dgm:spPr/>
    </dgm:pt>
    <dgm:pt modelId="{190736A6-13AF-4F97-863A-B9C0AC34E66B}" type="pres">
      <dgm:prSet presAssocID="{C25D0C5E-5142-41A8-8453-6C662237FB1D}" presName="node" presStyleLbl="node1" presStyleIdx="4" presStyleCnt="6">
        <dgm:presLayoutVars>
          <dgm:bulletEnabled val="1"/>
        </dgm:presLayoutVars>
      </dgm:prSet>
      <dgm:spPr/>
    </dgm:pt>
    <dgm:pt modelId="{E435C902-F8DA-44E4-9F79-1E6B9B3BC996}" type="pres">
      <dgm:prSet presAssocID="{A2A36A67-274A-439D-9230-024D2BF50C9A}" presName="sibTrans" presStyleLbl="sibTrans1D1" presStyleIdx="4" presStyleCnt="5"/>
      <dgm:spPr/>
    </dgm:pt>
    <dgm:pt modelId="{A147FEE7-1DAD-4128-9DD8-BF90245F481B}" type="pres">
      <dgm:prSet presAssocID="{A2A36A67-274A-439D-9230-024D2BF50C9A}" presName="connectorText" presStyleLbl="sibTrans1D1" presStyleIdx="4" presStyleCnt="5"/>
      <dgm:spPr/>
    </dgm:pt>
    <dgm:pt modelId="{154FB2CB-3F48-44F4-A3F3-92332F95691F}" type="pres">
      <dgm:prSet presAssocID="{FA129B80-899C-4E4D-8705-03457C59335D}" presName="node" presStyleLbl="node1" presStyleIdx="5" presStyleCnt="6">
        <dgm:presLayoutVars>
          <dgm:bulletEnabled val="1"/>
        </dgm:presLayoutVars>
      </dgm:prSet>
      <dgm:spPr/>
    </dgm:pt>
  </dgm:ptLst>
  <dgm:cxnLst>
    <dgm:cxn modelId="{7548410B-35B0-4DE7-955F-28EB35B0F328}" type="presOf" srcId="{1CA52C00-674B-4159-A470-675D8FF9E0B0}" destId="{2BDBED6B-7EEE-4D17-B1BB-86BCFBE20888}" srcOrd="1" destOrd="0" presId="urn:microsoft.com/office/officeart/2016/7/layout/RepeatingBendingProcessNew"/>
    <dgm:cxn modelId="{18BA0B15-72C9-415E-A18D-157E3F3B8981}" srcId="{DC0F0730-4582-4C54-BBBA-A6B973424563}" destId="{825C8920-BD1C-4398-A32C-AF534D06C03A}" srcOrd="0" destOrd="0" parTransId="{CE349FCB-F951-4BDB-970D-357961BC4F63}" sibTransId="{D474C11F-962B-4D8A-AFAA-54FDF186BFA2}"/>
    <dgm:cxn modelId="{E4E1F233-ED21-43F0-9A9B-3CD652E07569}" type="presOf" srcId="{659804E9-F06C-4449-A13C-1DDA00C5E0E1}" destId="{7924E607-2864-41FE-9729-81EB887FE1BF}" srcOrd="1" destOrd="0" presId="urn:microsoft.com/office/officeart/2016/7/layout/RepeatingBendingProcessNew"/>
    <dgm:cxn modelId="{B9872E5D-DB0D-4F13-9A66-B578B64DBAFA}" type="presOf" srcId="{A2A36A67-274A-439D-9230-024D2BF50C9A}" destId="{A147FEE7-1DAD-4128-9DD8-BF90245F481B}" srcOrd="1" destOrd="0" presId="urn:microsoft.com/office/officeart/2016/7/layout/RepeatingBendingProcessNew"/>
    <dgm:cxn modelId="{9FEE5F5F-5506-4BA5-90B2-A95B02B9100E}" type="presOf" srcId="{1CA52C00-674B-4159-A470-675D8FF9E0B0}" destId="{7577EA1B-C173-41FA-AE2A-823691FE7341}" srcOrd="0" destOrd="0" presId="urn:microsoft.com/office/officeart/2016/7/layout/RepeatingBendingProcessNew"/>
    <dgm:cxn modelId="{8B42F169-EAA9-4C76-BE9A-8E1EA8D05B84}" srcId="{DC0F0730-4582-4C54-BBBA-A6B973424563}" destId="{1FF2B838-5978-4B94-BFD5-682AB9D8076F}" srcOrd="3" destOrd="0" parTransId="{10070F78-4FA8-4EA2-9FD1-AE2EB401BBB4}" sibTransId="{1CA52C00-674B-4159-A470-675D8FF9E0B0}"/>
    <dgm:cxn modelId="{92722B6A-EA03-4947-922E-3F137C04352B}" type="presOf" srcId="{D474C11F-962B-4D8A-AFAA-54FDF186BFA2}" destId="{E6D7A9E9-9160-4A23-83DE-25AF749A06BF}" srcOrd="0" destOrd="0" presId="urn:microsoft.com/office/officeart/2016/7/layout/RepeatingBendingProcessNew"/>
    <dgm:cxn modelId="{C0056A6C-39E3-4AE6-98DC-F181A668E712}" srcId="{DC0F0730-4582-4C54-BBBA-A6B973424563}" destId="{C25D0C5E-5142-41A8-8453-6C662237FB1D}" srcOrd="4" destOrd="0" parTransId="{1E7AED3C-E87E-43A1-B162-4A481CE99B19}" sibTransId="{A2A36A67-274A-439D-9230-024D2BF50C9A}"/>
    <dgm:cxn modelId="{E7D23370-234E-45DB-A03F-4F76F66ED2F4}" type="presOf" srcId="{F7925978-C679-4BC2-9D9D-5325B2D094E1}" destId="{B9EB6744-DDBE-463E-B448-9CEBA22B00D4}" srcOrd="0" destOrd="0" presId="urn:microsoft.com/office/officeart/2016/7/layout/RepeatingBendingProcessNew"/>
    <dgm:cxn modelId="{07F01B73-80EF-4386-9346-C8C922D5187E}" srcId="{DC0F0730-4582-4C54-BBBA-A6B973424563}" destId="{FA129B80-899C-4E4D-8705-03457C59335D}" srcOrd="5" destOrd="0" parTransId="{A810CBE1-40BD-4F8C-BE20-CD505D4D5F3A}" sibTransId="{E6627141-1584-4E41-985F-D621F28213DD}"/>
    <dgm:cxn modelId="{E085737D-58E9-4E55-A61D-4A1C6DB9151D}" type="presOf" srcId="{4709E323-B157-4238-88F0-FBF0234DC994}" destId="{2FBEE369-EA0B-4930-B5FC-2C148B35988D}" srcOrd="1" destOrd="0" presId="urn:microsoft.com/office/officeart/2016/7/layout/RepeatingBendingProcessNew"/>
    <dgm:cxn modelId="{5E969C8A-07B7-459B-B7B2-543710E7A032}" type="presOf" srcId="{825C8920-BD1C-4398-A32C-AF534D06C03A}" destId="{A37317AD-1BDB-4AE2-AB14-7FE8F4737293}" srcOrd="0" destOrd="0" presId="urn:microsoft.com/office/officeart/2016/7/layout/RepeatingBendingProcessNew"/>
    <dgm:cxn modelId="{E512F68C-CB77-4D27-949D-036DBB8BF7AB}" srcId="{DC0F0730-4582-4C54-BBBA-A6B973424563}" destId="{F7925978-C679-4BC2-9D9D-5325B2D094E1}" srcOrd="1" destOrd="0" parTransId="{0B9D28B8-196C-4801-825F-B1F552767AF9}" sibTransId="{659804E9-F06C-4449-A13C-1DDA00C5E0E1}"/>
    <dgm:cxn modelId="{2C45BC8D-2FA7-4DD4-87EC-197818958C85}" type="presOf" srcId="{1FF2B838-5978-4B94-BFD5-682AB9D8076F}" destId="{570282BD-75A6-4B89-8C09-CDAD9DBE2DBD}" srcOrd="0" destOrd="0" presId="urn:microsoft.com/office/officeart/2016/7/layout/RepeatingBendingProcessNew"/>
    <dgm:cxn modelId="{8FEB8F91-A95B-40E4-BDDA-36A6111933CE}" srcId="{DC0F0730-4582-4C54-BBBA-A6B973424563}" destId="{D4FAE85F-174A-4C7D-A415-06A7C1BDA43F}" srcOrd="2" destOrd="0" parTransId="{AB61AD9E-94DC-47D1-95E1-E719FD2AF8A3}" sibTransId="{4709E323-B157-4238-88F0-FBF0234DC994}"/>
    <dgm:cxn modelId="{8766B796-46A3-4D15-B57F-F109ACD3721C}" type="presOf" srcId="{659804E9-F06C-4449-A13C-1DDA00C5E0E1}" destId="{73FB683F-E9CE-4345-80BE-36AD1826B7C4}" srcOrd="0" destOrd="0" presId="urn:microsoft.com/office/officeart/2016/7/layout/RepeatingBendingProcessNew"/>
    <dgm:cxn modelId="{B332639C-C593-4F5B-8E39-8127EA6EC048}" type="presOf" srcId="{D4FAE85F-174A-4C7D-A415-06A7C1BDA43F}" destId="{854D77C3-DD56-41A0-ACF5-E437B3116DE2}" srcOrd="0" destOrd="0" presId="urn:microsoft.com/office/officeart/2016/7/layout/RepeatingBendingProcessNew"/>
    <dgm:cxn modelId="{0011E8A2-F2F7-4C9D-A846-9DFC023EC022}" type="presOf" srcId="{A2A36A67-274A-439D-9230-024D2BF50C9A}" destId="{E435C902-F8DA-44E4-9F79-1E6B9B3BC996}" srcOrd="0" destOrd="0" presId="urn:microsoft.com/office/officeart/2016/7/layout/RepeatingBendingProcessNew"/>
    <dgm:cxn modelId="{FF4F77B2-1604-48CD-AB32-CC546184F68A}" type="presOf" srcId="{DC0F0730-4582-4C54-BBBA-A6B973424563}" destId="{4453005E-6D8F-4243-AEE9-FDADB80C60C3}" srcOrd="0" destOrd="0" presId="urn:microsoft.com/office/officeart/2016/7/layout/RepeatingBendingProcessNew"/>
    <dgm:cxn modelId="{0CB505CC-184D-48D9-84A9-D5536770172E}" type="presOf" srcId="{D474C11F-962B-4D8A-AFAA-54FDF186BFA2}" destId="{7C4EB779-193D-44FA-9F1F-D9846F57E324}" srcOrd="1" destOrd="0" presId="urn:microsoft.com/office/officeart/2016/7/layout/RepeatingBendingProcessNew"/>
    <dgm:cxn modelId="{DF4452E1-4650-4262-B1B9-FE0A268DFE35}" type="presOf" srcId="{4709E323-B157-4238-88F0-FBF0234DC994}" destId="{9FD2097E-131D-43D1-B5DA-9D6DC84BDE2C}" srcOrd="0" destOrd="0" presId="urn:microsoft.com/office/officeart/2016/7/layout/RepeatingBendingProcessNew"/>
    <dgm:cxn modelId="{5E8E63EB-3330-4362-930D-C56A6B4B5B04}" type="presOf" srcId="{FA129B80-899C-4E4D-8705-03457C59335D}" destId="{154FB2CB-3F48-44F4-A3F3-92332F95691F}" srcOrd="0" destOrd="0" presId="urn:microsoft.com/office/officeart/2016/7/layout/RepeatingBendingProcessNew"/>
    <dgm:cxn modelId="{AF9912F1-EDF8-42CB-9B7B-77C4D715B644}" type="presOf" srcId="{C25D0C5E-5142-41A8-8453-6C662237FB1D}" destId="{190736A6-13AF-4F97-863A-B9C0AC34E66B}" srcOrd="0" destOrd="0" presId="urn:microsoft.com/office/officeart/2016/7/layout/RepeatingBendingProcessNew"/>
    <dgm:cxn modelId="{AB8C1BCD-F80B-4F6B-9A40-B0FD92F7502C}" type="presParOf" srcId="{4453005E-6D8F-4243-AEE9-FDADB80C60C3}" destId="{A37317AD-1BDB-4AE2-AB14-7FE8F4737293}" srcOrd="0" destOrd="0" presId="urn:microsoft.com/office/officeart/2016/7/layout/RepeatingBendingProcessNew"/>
    <dgm:cxn modelId="{66C217DC-73FF-4B7B-8A02-C6F1FF9ED958}" type="presParOf" srcId="{4453005E-6D8F-4243-AEE9-FDADB80C60C3}" destId="{E6D7A9E9-9160-4A23-83DE-25AF749A06BF}" srcOrd="1" destOrd="0" presId="urn:microsoft.com/office/officeart/2016/7/layout/RepeatingBendingProcessNew"/>
    <dgm:cxn modelId="{A7777558-2F26-4B93-A475-DCD866790A6F}" type="presParOf" srcId="{E6D7A9E9-9160-4A23-83DE-25AF749A06BF}" destId="{7C4EB779-193D-44FA-9F1F-D9846F57E324}" srcOrd="0" destOrd="0" presId="urn:microsoft.com/office/officeart/2016/7/layout/RepeatingBendingProcessNew"/>
    <dgm:cxn modelId="{995278EF-9117-4B71-B763-2F40C2F54CF7}" type="presParOf" srcId="{4453005E-6D8F-4243-AEE9-FDADB80C60C3}" destId="{B9EB6744-DDBE-463E-B448-9CEBA22B00D4}" srcOrd="2" destOrd="0" presId="urn:microsoft.com/office/officeart/2016/7/layout/RepeatingBendingProcessNew"/>
    <dgm:cxn modelId="{6DC0BBB0-D46B-47A1-BFDD-5D7E02D43644}" type="presParOf" srcId="{4453005E-6D8F-4243-AEE9-FDADB80C60C3}" destId="{73FB683F-E9CE-4345-80BE-36AD1826B7C4}" srcOrd="3" destOrd="0" presId="urn:microsoft.com/office/officeart/2016/7/layout/RepeatingBendingProcessNew"/>
    <dgm:cxn modelId="{19EA8C62-D3A3-474F-A917-12B18364B471}" type="presParOf" srcId="{73FB683F-E9CE-4345-80BE-36AD1826B7C4}" destId="{7924E607-2864-41FE-9729-81EB887FE1BF}" srcOrd="0" destOrd="0" presId="urn:microsoft.com/office/officeart/2016/7/layout/RepeatingBendingProcessNew"/>
    <dgm:cxn modelId="{28C70699-FAF4-4B61-BADF-04E1635A85D7}" type="presParOf" srcId="{4453005E-6D8F-4243-AEE9-FDADB80C60C3}" destId="{854D77C3-DD56-41A0-ACF5-E437B3116DE2}" srcOrd="4" destOrd="0" presId="urn:microsoft.com/office/officeart/2016/7/layout/RepeatingBendingProcessNew"/>
    <dgm:cxn modelId="{462FED13-70F4-46A0-AAF6-6F24401C1F6A}" type="presParOf" srcId="{4453005E-6D8F-4243-AEE9-FDADB80C60C3}" destId="{9FD2097E-131D-43D1-B5DA-9D6DC84BDE2C}" srcOrd="5" destOrd="0" presId="urn:microsoft.com/office/officeart/2016/7/layout/RepeatingBendingProcessNew"/>
    <dgm:cxn modelId="{8F4A1398-DED6-46CC-818E-4888CE08101A}" type="presParOf" srcId="{9FD2097E-131D-43D1-B5DA-9D6DC84BDE2C}" destId="{2FBEE369-EA0B-4930-B5FC-2C148B35988D}" srcOrd="0" destOrd="0" presId="urn:microsoft.com/office/officeart/2016/7/layout/RepeatingBendingProcessNew"/>
    <dgm:cxn modelId="{0E93CFFA-852E-490E-984A-AD3E4B9CBA2B}" type="presParOf" srcId="{4453005E-6D8F-4243-AEE9-FDADB80C60C3}" destId="{570282BD-75A6-4B89-8C09-CDAD9DBE2DBD}" srcOrd="6" destOrd="0" presId="urn:microsoft.com/office/officeart/2016/7/layout/RepeatingBendingProcessNew"/>
    <dgm:cxn modelId="{AF6D0DEB-466D-4FAD-B454-281A11B4F9C4}" type="presParOf" srcId="{4453005E-6D8F-4243-AEE9-FDADB80C60C3}" destId="{7577EA1B-C173-41FA-AE2A-823691FE7341}" srcOrd="7" destOrd="0" presId="urn:microsoft.com/office/officeart/2016/7/layout/RepeatingBendingProcessNew"/>
    <dgm:cxn modelId="{F92AA7A7-CA90-4670-ADBD-644E854C53E2}" type="presParOf" srcId="{7577EA1B-C173-41FA-AE2A-823691FE7341}" destId="{2BDBED6B-7EEE-4D17-B1BB-86BCFBE20888}" srcOrd="0" destOrd="0" presId="urn:microsoft.com/office/officeart/2016/7/layout/RepeatingBendingProcessNew"/>
    <dgm:cxn modelId="{DB3AA7AB-ECB4-414D-A2E4-415C61E1B764}" type="presParOf" srcId="{4453005E-6D8F-4243-AEE9-FDADB80C60C3}" destId="{190736A6-13AF-4F97-863A-B9C0AC34E66B}" srcOrd="8" destOrd="0" presId="urn:microsoft.com/office/officeart/2016/7/layout/RepeatingBendingProcessNew"/>
    <dgm:cxn modelId="{B9BB846F-B047-484A-A612-64733D35CCEE}" type="presParOf" srcId="{4453005E-6D8F-4243-AEE9-FDADB80C60C3}" destId="{E435C902-F8DA-44E4-9F79-1E6B9B3BC996}" srcOrd="9" destOrd="0" presId="urn:microsoft.com/office/officeart/2016/7/layout/RepeatingBendingProcessNew"/>
    <dgm:cxn modelId="{362BAF1E-5B58-4DFA-B793-011EB5DFEC2E}" type="presParOf" srcId="{E435C902-F8DA-44E4-9F79-1E6B9B3BC996}" destId="{A147FEE7-1DAD-4128-9DD8-BF90245F481B}" srcOrd="0" destOrd="0" presId="urn:microsoft.com/office/officeart/2016/7/layout/RepeatingBendingProcessNew"/>
    <dgm:cxn modelId="{0C9573AA-57D6-46E3-B2C2-DAF7A08A2E33}" type="presParOf" srcId="{4453005E-6D8F-4243-AEE9-FDADB80C60C3}" destId="{154FB2CB-3F48-44F4-A3F3-92332F95691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763D1-6E1A-4660-A7C7-D48E8F886F8B}">
      <dsp:nvSpPr>
        <dsp:cNvPr id="0" name=""/>
        <dsp:cNvSpPr/>
      </dsp:nvSpPr>
      <dsp:spPr>
        <a:xfrm>
          <a:off x="0" y="2232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C9E8CD-5B7D-49A8-A425-C390D5F8A2AD}">
      <dsp:nvSpPr>
        <dsp:cNvPr id="0" name=""/>
        <dsp:cNvSpPr/>
      </dsp:nvSpPr>
      <dsp:spPr>
        <a:xfrm>
          <a:off x="0" y="2232"/>
          <a:ext cx="649605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Enzymes are proteins that act as catalysts in biochemical reactions. </a:t>
          </a:r>
          <a:endParaRPr lang="en-US" sz="2400" kern="1200"/>
        </a:p>
      </dsp:txBody>
      <dsp:txXfrm>
        <a:off x="0" y="2232"/>
        <a:ext cx="6496050" cy="1522511"/>
      </dsp:txXfrm>
    </dsp:sp>
    <dsp:sp modelId="{7EC53794-44F6-4ADC-BBB7-05A1197B6590}">
      <dsp:nvSpPr>
        <dsp:cNvPr id="0" name=""/>
        <dsp:cNvSpPr/>
      </dsp:nvSpPr>
      <dsp:spPr>
        <a:xfrm>
          <a:off x="0" y="1524744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783FB8-FB31-45A0-AF58-046B59EA3E51}">
      <dsp:nvSpPr>
        <dsp:cNvPr id="0" name=""/>
        <dsp:cNvSpPr/>
      </dsp:nvSpPr>
      <dsp:spPr>
        <a:xfrm>
          <a:off x="0" y="1524744"/>
          <a:ext cx="649605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The dysfunction of certain enzymes would cause serious metabolic diseases.</a:t>
          </a:r>
          <a:endParaRPr lang="en-US" sz="2400" kern="1200"/>
        </a:p>
      </dsp:txBody>
      <dsp:txXfrm>
        <a:off x="0" y="1524744"/>
        <a:ext cx="6496050" cy="1522511"/>
      </dsp:txXfrm>
    </dsp:sp>
    <dsp:sp modelId="{883FFE4B-0267-4512-9CB1-677BE1FD2FB3}">
      <dsp:nvSpPr>
        <dsp:cNvPr id="0" name=""/>
        <dsp:cNvSpPr/>
      </dsp:nvSpPr>
      <dsp:spPr>
        <a:xfrm>
          <a:off x="0" y="3047255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6A1FB9-4304-4E53-BD90-0C56A8F59065}">
      <dsp:nvSpPr>
        <dsp:cNvPr id="0" name=""/>
        <dsp:cNvSpPr/>
      </dsp:nvSpPr>
      <dsp:spPr>
        <a:xfrm>
          <a:off x="0" y="3047255"/>
          <a:ext cx="649605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Century Gothic" panose="020B0502020202020204"/>
            </a:rPr>
            <a:t>Enzyme</a:t>
          </a:r>
          <a:r>
            <a:rPr lang="en-US" sz="2400" b="0" i="0" kern="1200"/>
            <a:t> Classification number (EC): Oxidoreductase (EC1), Transferase (EC2), Hydrolase (EC3), Lyase (EC4), Isomerase (EC5), </a:t>
          </a:r>
          <a:r>
            <a:rPr lang="en-US" sz="2400" b="0" i="0" kern="1200">
              <a:latin typeface="Century Gothic" panose="020B0502020202020204"/>
            </a:rPr>
            <a:t>Ligase</a:t>
          </a:r>
          <a:r>
            <a:rPr lang="en-US" sz="2400" b="0" i="0" kern="1200"/>
            <a:t> (EC6</a:t>
          </a:r>
          <a:r>
            <a:rPr lang="en-US" sz="2400" b="0" i="0" kern="1200">
              <a:latin typeface="Century Gothic" panose="020B0502020202020204"/>
            </a:rPr>
            <a:t>)</a:t>
          </a:r>
          <a:r>
            <a:rPr lang="en-US" sz="2400" kern="1200">
              <a:latin typeface="Century Gothic" panose="020B0502020202020204"/>
            </a:rPr>
            <a:t> and</a:t>
          </a:r>
          <a:r>
            <a:rPr lang="en-US" sz="2400" u="none" kern="1200">
              <a:latin typeface="Century Gothic" panose="020B0502020202020204"/>
            </a:rPr>
            <a:t> </a:t>
          </a:r>
          <a:r>
            <a:rPr lang="en-US" sz="2400" b="0" u="none" kern="120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Translocases</a:t>
          </a:r>
          <a:r>
            <a:rPr lang="en-US" sz="2400" b="0" u="none" kern="1200">
              <a:solidFill>
                <a:schemeClr val="tx1"/>
              </a:solidFill>
              <a:latin typeface="Century Gothic" panose="020B0502020202020204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(EC7).</a:t>
          </a:r>
          <a:endParaRPr lang="en-US" sz="2400" kern="1200"/>
        </a:p>
      </dsp:txBody>
      <dsp:txXfrm>
        <a:off x="0" y="3047255"/>
        <a:ext cx="6496050" cy="1522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60503-899F-45AF-B91C-611F3105C559}">
      <dsp:nvSpPr>
        <dsp:cNvPr id="0" name=""/>
        <dsp:cNvSpPr/>
      </dsp:nvSpPr>
      <dsp:spPr>
        <a:xfrm>
          <a:off x="2755" y="1299806"/>
          <a:ext cx="1967199" cy="1249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00F06-DF4A-4AE1-989D-ACD7F072C2B1}">
      <dsp:nvSpPr>
        <dsp:cNvPr id="0" name=""/>
        <dsp:cNvSpPr/>
      </dsp:nvSpPr>
      <dsp:spPr>
        <a:xfrm>
          <a:off x="221332" y="1507455"/>
          <a:ext cx="1967199" cy="1249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Century Gothic" panose="020B0502020202020204"/>
            </a:rPr>
            <a:t>Primary Features </a:t>
          </a:r>
        </a:p>
      </dsp:txBody>
      <dsp:txXfrm>
        <a:off x="257919" y="1544042"/>
        <a:ext cx="1894025" cy="1175997"/>
      </dsp:txXfrm>
    </dsp:sp>
    <dsp:sp modelId="{3CC40174-295B-4557-9CA0-A4F2CC68E334}">
      <dsp:nvSpPr>
        <dsp:cNvPr id="0" name=""/>
        <dsp:cNvSpPr/>
      </dsp:nvSpPr>
      <dsp:spPr>
        <a:xfrm>
          <a:off x="2407110" y="1299806"/>
          <a:ext cx="1967199" cy="1249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7EE0F-1415-4760-8857-9C8B5195BB02}">
      <dsp:nvSpPr>
        <dsp:cNvPr id="0" name=""/>
        <dsp:cNvSpPr/>
      </dsp:nvSpPr>
      <dsp:spPr>
        <a:xfrm>
          <a:off x="2625687" y="1507455"/>
          <a:ext cx="1967199" cy="1249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Century Gothic" panose="020B0502020202020204"/>
            </a:rPr>
            <a:t>Amino Acid Composition</a:t>
          </a:r>
          <a:endParaRPr lang="en-GB" sz="2000" kern="1200"/>
        </a:p>
      </dsp:txBody>
      <dsp:txXfrm>
        <a:off x="2662274" y="1544042"/>
        <a:ext cx="1894025" cy="1175997"/>
      </dsp:txXfrm>
    </dsp:sp>
    <dsp:sp modelId="{70EECBBB-5198-48C2-8ECD-7F50C8A81639}">
      <dsp:nvSpPr>
        <dsp:cNvPr id="0" name=""/>
        <dsp:cNvSpPr/>
      </dsp:nvSpPr>
      <dsp:spPr>
        <a:xfrm>
          <a:off x="4811464" y="1299806"/>
          <a:ext cx="1967199" cy="1249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B0469-669B-475C-AC11-D381B6225249}">
      <dsp:nvSpPr>
        <dsp:cNvPr id="0" name=""/>
        <dsp:cNvSpPr/>
      </dsp:nvSpPr>
      <dsp:spPr>
        <a:xfrm>
          <a:off x="5030042" y="1507455"/>
          <a:ext cx="1967199" cy="1249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Century Gothic" panose="020B0502020202020204"/>
            </a:rPr>
            <a:t>Dipeptide Composition</a:t>
          </a:r>
          <a:endParaRPr lang="en-GB" sz="2000" kern="1200"/>
        </a:p>
      </dsp:txBody>
      <dsp:txXfrm>
        <a:off x="5066629" y="1544042"/>
        <a:ext cx="1894025" cy="1175997"/>
      </dsp:txXfrm>
    </dsp:sp>
    <dsp:sp modelId="{29E01282-F840-4BA3-A2E1-F3B776F8E7D6}">
      <dsp:nvSpPr>
        <dsp:cNvPr id="0" name=""/>
        <dsp:cNvSpPr/>
      </dsp:nvSpPr>
      <dsp:spPr>
        <a:xfrm>
          <a:off x="7215819" y="1299806"/>
          <a:ext cx="1967199" cy="1249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EC59C-63C1-4DC5-87BE-15AC68A0179F}">
      <dsp:nvSpPr>
        <dsp:cNvPr id="0" name=""/>
        <dsp:cNvSpPr/>
      </dsp:nvSpPr>
      <dsp:spPr>
        <a:xfrm>
          <a:off x="7434397" y="1507455"/>
          <a:ext cx="1967199" cy="1249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Century Gothic" panose="020B0502020202020204"/>
            </a:rPr>
            <a:t>Composition, Transition and Distribution</a:t>
          </a:r>
          <a:endParaRPr lang="en-GB" sz="2000" kern="1200"/>
        </a:p>
      </dsp:txBody>
      <dsp:txXfrm>
        <a:off x="7470984" y="1544042"/>
        <a:ext cx="1894025" cy="1175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7A9E9-9160-4A23-83DE-25AF749A06BF}">
      <dsp:nvSpPr>
        <dsp:cNvPr id="0" name=""/>
        <dsp:cNvSpPr/>
      </dsp:nvSpPr>
      <dsp:spPr>
        <a:xfrm>
          <a:off x="2627454" y="721324"/>
          <a:ext cx="556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682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1183" y="764107"/>
        <a:ext cx="29371" cy="5874"/>
      </dsp:txXfrm>
    </dsp:sp>
    <dsp:sp modelId="{A37317AD-1BDB-4AE2-AB14-7FE8F4737293}">
      <dsp:nvSpPr>
        <dsp:cNvPr id="0" name=""/>
        <dsp:cNvSpPr/>
      </dsp:nvSpPr>
      <dsp:spPr>
        <a:xfrm>
          <a:off x="75216" y="833"/>
          <a:ext cx="2554037" cy="1532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50" tIns="131367" rIns="125150" bIns="131367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latin typeface="Century Gothic" panose="020B0502020202020204"/>
            </a:rPr>
            <a:t>Litareture Review</a:t>
          </a:r>
        </a:p>
      </dsp:txBody>
      <dsp:txXfrm>
        <a:off x="75216" y="833"/>
        <a:ext cx="2554037" cy="1532422"/>
      </dsp:txXfrm>
    </dsp:sp>
    <dsp:sp modelId="{73FB683F-E9CE-4345-80BE-36AD1826B7C4}">
      <dsp:nvSpPr>
        <dsp:cNvPr id="0" name=""/>
        <dsp:cNvSpPr/>
      </dsp:nvSpPr>
      <dsp:spPr>
        <a:xfrm>
          <a:off x="5768920" y="721324"/>
          <a:ext cx="556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8005" y="45719"/>
              </a:lnTo>
            </a:path>
            <a:path>
              <a:moveTo>
                <a:pt x="368823" y="45719"/>
              </a:moveTo>
              <a:lnTo>
                <a:pt x="55682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</a:t>
          </a:r>
        </a:p>
      </dsp:txBody>
      <dsp:txXfrm>
        <a:off x="5956926" y="623308"/>
        <a:ext cx="180817" cy="287472"/>
      </dsp:txXfrm>
    </dsp:sp>
    <dsp:sp modelId="{B9EB6744-DDBE-463E-B448-9CEBA22B00D4}">
      <dsp:nvSpPr>
        <dsp:cNvPr id="0" name=""/>
        <dsp:cNvSpPr/>
      </dsp:nvSpPr>
      <dsp:spPr>
        <a:xfrm>
          <a:off x="3216683" y="833"/>
          <a:ext cx="2554037" cy="1532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50" tIns="131367" rIns="125150" bIns="131367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Data </a:t>
          </a:r>
          <a:r>
            <a:rPr lang="en-GB" sz="2600" kern="1200">
              <a:latin typeface="Century Gothic" panose="020B0502020202020204"/>
            </a:rPr>
            <a:t>Collection</a:t>
          </a:r>
          <a:endParaRPr lang="en-GB" sz="2600" kern="1200"/>
        </a:p>
      </dsp:txBody>
      <dsp:txXfrm>
        <a:off x="3216683" y="833"/>
        <a:ext cx="2554037" cy="1532422"/>
      </dsp:txXfrm>
    </dsp:sp>
    <dsp:sp modelId="{9FD2097E-131D-43D1-B5DA-9D6DC84BDE2C}">
      <dsp:nvSpPr>
        <dsp:cNvPr id="0" name=""/>
        <dsp:cNvSpPr/>
      </dsp:nvSpPr>
      <dsp:spPr>
        <a:xfrm>
          <a:off x="1352235" y="1531456"/>
          <a:ext cx="6282932" cy="556828"/>
        </a:xfrm>
        <a:custGeom>
          <a:avLst/>
          <a:gdLst/>
          <a:ahLst/>
          <a:cxnLst/>
          <a:rect l="0" t="0" r="0" b="0"/>
          <a:pathLst>
            <a:path>
              <a:moveTo>
                <a:pt x="6282932" y="0"/>
              </a:moveTo>
              <a:lnTo>
                <a:pt x="6282932" y="295514"/>
              </a:lnTo>
              <a:lnTo>
                <a:pt x="0" y="295514"/>
              </a:lnTo>
              <a:lnTo>
                <a:pt x="0" y="55682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</a:t>
          </a:r>
        </a:p>
      </dsp:txBody>
      <dsp:txXfrm>
        <a:off x="4335943" y="1666134"/>
        <a:ext cx="315516" cy="287472"/>
      </dsp:txXfrm>
    </dsp:sp>
    <dsp:sp modelId="{854D77C3-DD56-41A0-ACF5-E437B3116DE2}">
      <dsp:nvSpPr>
        <dsp:cNvPr id="0" name=""/>
        <dsp:cNvSpPr/>
      </dsp:nvSpPr>
      <dsp:spPr>
        <a:xfrm>
          <a:off x="6358149" y="833"/>
          <a:ext cx="2554037" cy="1532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50" tIns="131367" rIns="125150" bIns="131367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latin typeface="Century Gothic" panose="020B0502020202020204"/>
            </a:rPr>
            <a:t>Data preprocessing</a:t>
          </a:r>
          <a:endParaRPr lang="en-GB" sz="2600" kern="1200"/>
        </a:p>
      </dsp:txBody>
      <dsp:txXfrm>
        <a:off x="6358149" y="833"/>
        <a:ext cx="2554037" cy="1532422"/>
      </dsp:txXfrm>
    </dsp:sp>
    <dsp:sp modelId="{7577EA1B-C173-41FA-AE2A-823691FE7341}">
      <dsp:nvSpPr>
        <dsp:cNvPr id="0" name=""/>
        <dsp:cNvSpPr/>
      </dsp:nvSpPr>
      <dsp:spPr>
        <a:xfrm>
          <a:off x="2627454" y="2841176"/>
          <a:ext cx="556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8005" y="45719"/>
              </a:lnTo>
            </a:path>
            <a:path>
              <a:moveTo>
                <a:pt x="368823" y="45719"/>
              </a:moveTo>
              <a:lnTo>
                <a:pt x="55682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</a:t>
          </a:r>
        </a:p>
      </dsp:txBody>
      <dsp:txXfrm>
        <a:off x="2815459" y="2743159"/>
        <a:ext cx="180817" cy="287472"/>
      </dsp:txXfrm>
    </dsp:sp>
    <dsp:sp modelId="{570282BD-75A6-4B89-8C09-CDAD9DBE2DBD}">
      <dsp:nvSpPr>
        <dsp:cNvPr id="0" name=""/>
        <dsp:cNvSpPr/>
      </dsp:nvSpPr>
      <dsp:spPr>
        <a:xfrm>
          <a:off x="75216" y="2120684"/>
          <a:ext cx="2554037" cy="1532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50" tIns="131367" rIns="125150" bIns="131367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latin typeface="Century Gothic" panose="020B0502020202020204"/>
            </a:rPr>
            <a:t>Exploratory Data Analysis</a:t>
          </a:r>
          <a:endParaRPr lang="en-GB" sz="2600" kern="1200"/>
        </a:p>
      </dsp:txBody>
      <dsp:txXfrm>
        <a:off x="75216" y="2120684"/>
        <a:ext cx="2554037" cy="1532422"/>
      </dsp:txXfrm>
    </dsp:sp>
    <dsp:sp modelId="{E435C902-F8DA-44E4-9F79-1E6B9B3BC996}">
      <dsp:nvSpPr>
        <dsp:cNvPr id="0" name=""/>
        <dsp:cNvSpPr/>
      </dsp:nvSpPr>
      <dsp:spPr>
        <a:xfrm>
          <a:off x="5768920" y="2841176"/>
          <a:ext cx="556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8005" y="45719"/>
              </a:lnTo>
            </a:path>
            <a:path>
              <a:moveTo>
                <a:pt x="368823" y="45719"/>
              </a:moveTo>
              <a:lnTo>
                <a:pt x="55682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</a:t>
          </a:r>
        </a:p>
      </dsp:txBody>
      <dsp:txXfrm>
        <a:off x="5956926" y="2743159"/>
        <a:ext cx="180817" cy="287472"/>
      </dsp:txXfrm>
    </dsp:sp>
    <dsp:sp modelId="{190736A6-13AF-4F97-863A-B9C0AC34E66B}">
      <dsp:nvSpPr>
        <dsp:cNvPr id="0" name=""/>
        <dsp:cNvSpPr/>
      </dsp:nvSpPr>
      <dsp:spPr>
        <a:xfrm>
          <a:off x="3216683" y="2120684"/>
          <a:ext cx="2554037" cy="1532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50" tIns="131367" rIns="125150" bIns="131367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latin typeface="Century Gothic" panose="020B0502020202020204"/>
            </a:rPr>
            <a:t>Feature Selection</a:t>
          </a:r>
          <a:endParaRPr lang="en-GB" sz="2600" kern="1200"/>
        </a:p>
      </dsp:txBody>
      <dsp:txXfrm>
        <a:off x="3216683" y="2120684"/>
        <a:ext cx="2554037" cy="1532422"/>
      </dsp:txXfrm>
    </dsp:sp>
    <dsp:sp modelId="{154FB2CB-3F48-44F4-A3F3-92332F95691F}">
      <dsp:nvSpPr>
        <dsp:cNvPr id="0" name=""/>
        <dsp:cNvSpPr/>
      </dsp:nvSpPr>
      <dsp:spPr>
        <a:xfrm>
          <a:off x="6358149" y="2120684"/>
          <a:ext cx="2554037" cy="1532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50" tIns="131367" rIns="125150" bIns="131367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latin typeface="Century Gothic" panose="020B0502020202020204"/>
            </a:rPr>
            <a:t>Model training</a:t>
          </a:r>
          <a:endParaRPr lang="en-GB" sz="2600" kern="1200"/>
        </a:p>
      </dsp:txBody>
      <dsp:txXfrm>
        <a:off x="6358149" y="2120684"/>
        <a:ext cx="2554037" cy="1532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36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5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39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2206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67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07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74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93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88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0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6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97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3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7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96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DF9D-C50F-A879-8E3E-E3260A4CC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2391" y="1407850"/>
            <a:ext cx="7870235" cy="271798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GB" sz="4200"/>
            </a:br>
            <a:br>
              <a:rPr lang="en-GB" sz="2500" b="1"/>
            </a:br>
            <a:br>
              <a:rPr lang="en-GB" sz="4200" b="1"/>
            </a:br>
            <a:r>
              <a:rPr lang="en-GB" sz="4200" b="1">
                <a:solidFill>
                  <a:schemeClr val="tx1"/>
                </a:solidFill>
              </a:rPr>
              <a:t>Enzyme Classification</a:t>
            </a:r>
            <a:br>
              <a:rPr lang="en-GB" sz="4200" b="1"/>
            </a:br>
            <a:br>
              <a:rPr lang="en-GB" sz="4200"/>
            </a:br>
            <a:endParaRPr lang="en-GB" sz="2800" b="1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sz="2800" b="1">
                <a:solidFill>
                  <a:schemeClr val="tx1"/>
                </a:solidFill>
              </a:rPr>
              <a:t>                              </a:t>
            </a:r>
            <a:br>
              <a:rPr lang="en-GB" sz="2800" b="1">
                <a:solidFill>
                  <a:schemeClr val="tx1"/>
                </a:solidFill>
              </a:rPr>
            </a:br>
            <a:r>
              <a:rPr lang="en-GB" sz="2800" b="1">
                <a:solidFill>
                  <a:schemeClr val="tx1"/>
                </a:solidFill>
              </a:rPr>
              <a:t>                                Final Year Project Presentation</a:t>
            </a:r>
          </a:p>
          <a:p>
            <a:pPr>
              <a:lnSpc>
                <a:spcPct val="90000"/>
              </a:lnSpc>
            </a:pP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D6BE1-A1F1-6F8F-FEA6-16EAB6020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7" y="1411875"/>
            <a:ext cx="4873473" cy="5249332"/>
          </a:xfrm>
        </p:spPr>
        <p:txBody>
          <a:bodyPr anchor="ctr">
            <a:normAutofit/>
          </a:bodyPr>
          <a:lstStyle/>
          <a:p>
            <a:pPr algn="ctr"/>
            <a:endParaRPr lang="en-US" sz="2200"/>
          </a:p>
          <a:p>
            <a:pPr algn="ctr"/>
            <a:endParaRPr lang="en-GB" sz="2200" b="1">
              <a:ea typeface="+mn-lt"/>
              <a:cs typeface="+mn-lt"/>
            </a:endParaRPr>
          </a:p>
          <a:p>
            <a:pPr algn="ctr"/>
            <a:endParaRPr lang="en-US" b="1">
              <a:ea typeface="+mn-lt"/>
              <a:cs typeface="+mn-lt"/>
            </a:endParaRPr>
          </a:p>
          <a:p>
            <a:pPr algn="r">
              <a:lnSpc>
                <a:spcPct val="150000"/>
              </a:lnSpc>
            </a:pPr>
            <a:r>
              <a:rPr lang="en-US" sz="2200" b="1">
                <a:latin typeface="Calibri"/>
                <a:ea typeface="+mn-lt"/>
                <a:cs typeface="+mn-lt"/>
              </a:rPr>
              <a:t>Group Members -</a:t>
            </a:r>
            <a:br>
              <a:rPr lang="en-US" sz="2200">
                <a:latin typeface="Calibri"/>
                <a:ea typeface="+mn-lt"/>
                <a:cs typeface="+mn-lt"/>
              </a:rPr>
            </a:b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Sneha </a:t>
            </a:r>
            <a:r>
              <a:rPr lang="en-US" sz="2200" noProof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MAdiri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 - BT19CSE030</a:t>
            </a:r>
          </a:p>
          <a:p>
            <a:pPr algn="r"/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k. </a:t>
            </a:r>
            <a:r>
              <a:rPr lang="en-US" sz="2200" noProof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sriram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 - BT19CSE025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algn="r"/>
            <a:r>
              <a:rPr lang="en-US" sz="2200" noProof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shashank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200" noProof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kanojiya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 - BT19CSE068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algn="r"/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Abhinav </a:t>
            </a:r>
            <a:r>
              <a:rPr lang="en-US" sz="2200" noProof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kumar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200" noProof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dubey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n-lt"/>
                <a:cs typeface="+mn-lt"/>
              </a:rPr>
              <a:t> - BT19CSE116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0D0B6584-B9E8-C5A4-53FF-96663119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29" y="65646"/>
            <a:ext cx="857250" cy="857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736939-85A5-9C0F-0390-F42AB1D1F840}"/>
              </a:ext>
            </a:extLst>
          </p:cNvPr>
          <p:cNvSpPr txBox="1"/>
          <p:nvPr/>
        </p:nvSpPr>
        <p:spPr>
          <a:xfrm>
            <a:off x="1192427" y="110121"/>
            <a:ext cx="962155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00" b="1">
                <a:latin typeface="Merriweather"/>
              </a:rPr>
              <a:t>Indian Institute of Information Technology, Nagpur</a:t>
            </a:r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79EF-C8F0-DA5C-1581-67C5033ADE41}"/>
              </a:ext>
            </a:extLst>
          </p:cNvPr>
          <p:cNvSpPr txBox="1"/>
          <p:nvPr/>
        </p:nvSpPr>
        <p:spPr>
          <a:xfrm>
            <a:off x="904103" y="564566"/>
            <a:ext cx="10198441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b="1">
                <a:solidFill>
                  <a:schemeClr val="tx1">
                    <a:lumMod val="75000"/>
                    <a:lumOff val="25000"/>
                  </a:schemeClr>
                </a:solidFill>
                <a:latin typeface="Merriweather"/>
              </a:rPr>
              <a:t>Dept. Of Computer Science and Engineering</a:t>
            </a:r>
            <a:endParaRPr 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25CDF-BB50-1300-BC46-91B85437F6C9}"/>
              </a:ext>
            </a:extLst>
          </p:cNvPr>
          <p:cNvSpPr txBox="1"/>
          <p:nvPr/>
        </p:nvSpPr>
        <p:spPr>
          <a:xfrm>
            <a:off x="4672041" y="6224397"/>
            <a:ext cx="22198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Session 2022-2023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F28F4-1D92-70E3-214E-931A2A3CCAF5}"/>
              </a:ext>
            </a:extLst>
          </p:cNvPr>
          <p:cNvSpPr txBox="1"/>
          <p:nvPr/>
        </p:nvSpPr>
        <p:spPr>
          <a:xfrm>
            <a:off x="5781146" y="4788958"/>
            <a:ext cx="3294062" cy="10054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C9182-78E8-3044-82FB-CF37CD8A3488}"/>
              </a:ext>
            </a:extLst>
          </p:cNvPr>
          <p:cNvSpPr txBox="1"/>
          <p:nvPr/>
        </p:nvSpPr>
        <p:spPr>
          <a:xfrm>
            <a:off x="6181347" y="4278476"/>
            <a:ext cx="7537929" cy="1364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200" b="1" cap="all">
                <a:solidFill>
                  <a:srgbClr val="8AD0D6"/>
                </a:solidFill>
                <a:latin typeface="Segoe UI"/>
                <a:cs typeface="Segoe UI"/>
              </a:rPr>
              <a:t>NAME OF THE SUPERVISOR: </a:t>
            </a:r>
            <a:endParaRPr lang="en-US" sz="2200">
              <a:solidFill>
                <a:srgbClr val="8AD0D6"/>
              </a:solidFill>
              <a:latin typeface="Segoe UI"/>
              <a:cs typeface="Segoe UI"/>
            </a:endParaRPr>
          </a:p>
          <a:p>
            <a:pPr algn="ctr">
              <a:spcBef>
                <a:spcPts val="1000"/>
              </a:spcBef>
            </a:pPr>
            <a:r>
              <a:rPr lang="en-GB" sz="2200" cap="all">
                <a:solidFill>
                  <a:srgbClr val="8AD0D6"/>
                </a:solidFill>
                <a:latin typeface="Segoe UI"/>
                <a:cs typeface="Segoe UI"/>
              </a:rPr>
              <a:t>DR. RAHUL SEMWAL</a:t>
            </a:r>
            <a:endParaRPr lang="en-US" sz="2200">
              <a:solidFill>
                <a:srgbClr val="8AD0D6"/>
              </a:solidFill>
              <a:latin typeface="Segoe UI"/>
              <a:cs typeface="Segoe UI"/>
            </a:endParaRPr>
          </a:p>
          <a:p>
            <a:pPr algn="ctr">
              <a:spcBef>
                <a:spcPts val="1000"/>
              </a:spcBef>
            </a:pPr>
            <a:r>
              <a:rPr lang="en-GB" sz="2200" cap="all">
                <a:solidFill>
                  <a:srgbClr val="8AD0D6"/>
                </a:solidFill>
                <a:latin typeface="Segoe UI"/>
                <a:cs typeface="Segoe UI"/>
              </a:rPr>
              <a:t> (ASSISTANT PROFESSOR)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0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F0AA4B2E-0341-A036-17E2-A1E8AB19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568088"/>
            <a:ext cx="2560320" cy="1715678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CC88F92F-2BD5-0C8C-947E-1A58D2A6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31" y="2578254"/>
            <a:ext cx="2560320" cy="1695346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F4C4C7A-A902-6B90-6527-1CCE9BE7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26" y="2579794"/>
            <a:ext cx="2560320" cy="1692265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FD4788B9-C62F-7742-D00D-09C69E349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662" y="2593375"/>
            <a:ext cx="2560320" cy="16651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C71869-7F24-DA91-5336-28234D3C9875}"/>
              </a:ext>
            </a:extLst>
          </p:cNvPr>
          <p:cNvSpPr txBox="1"/>
          <p:nvPr/>
        </p:nvSpPr>
        <p:spPr>
          <a:xfrm>
            <a:off x="4526386" y="5511085"/>
            <a:ext cx="3286795" cy="778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F7982-B385-DDF0-3A94-6EF3062053D6}"/>
              </a:ext>
            </a:extLst>
          </p:cNvPr>
          <p:cNvSpPr txBox="1"/>
          <p:nvPr/>
        </p:nvSpPr>
        <p:spPr>
          <a:xfrm>
            <a:off x="1706217" y="811695"/>
            <a:ext cx="72555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Amino Acid Composition</a:t>
            </a:r>
          </a:p>
        </p:txBody>
      </p:sp>
    </p:spTree>
    <p:extLst>
      <p:ext uri="{BB962C8B-B14F-4D97-AF65-F5344CB8AC3E}">
        <p14:creationId xmlns:p14="http://schemas.microsoft.com/office/powerpoint/2010/main" val="131666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8">
            <a:extLst>
              <a:ext uri="{FF2B5EF4-FFF2-40B4-BE49-F238E27FC236}">
                <a16:creationId xmlns:a16="http://schemas.microsoft.com/office/drawing/2014/main" id="{BD310164-D3A3-415E-9D94-5D21D9FB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3" name="Picture 30">
            <a:extLst>
              <a:ext uri="{FF2B5EF4-FFF2-40B4-BE49-F238E27FC236}">
                <a16:creationId xmlns:a16="http://schemas.microsoft.com/office/drawing/2014/main" id="{BE586E08-18BF-4AB1-AB48-4005D567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32">
            <a:extLst>
              <a:ext uri="{FF2B5EF4-FFF2-40B4-BE49-F238E27FC236}">
                <a16:creationId xmlns:a16="http://schemas.microsoft.com/office/drawing/2014/main" id="{4A497DBC-2692-42B4-A606-31024033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34">
            <a:extLst>
              <a:ext uri="{FF2B5EF4-FFF2-40B4-BE49-F238E27FC236}">
                <a16:creationId xmlns:a16="http://schemas.microsoft.com/office/drawing/2014/main" id="{3517A192-66A9-4297-9284-65580829A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6" name="Picture 36">
            <a:extLst>
              <a:ext uri="{FF2B5EF4-FFF2-40B4-BE49-F238E27FC236}">
                <a16:creationId xmlns:a16="http://schemas.microsoft.com/office/drawing/2014/main" id="{130825ED-0133-430D-BBBB-50B6F522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38">
            <a:extLst>
              <a:ext uri="{FF2B5EF4-FFF2-40B4-BE49-F238E27FC236}">
                <a16:creationId xmlns:a16="http://schemas.microsoft.com/office/drawing/2014/main" id="{633F040E-FA1C-4EDC-B925-7EFCB958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17463-BCCF-4ECC-B8E8-8D8B6400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0" y="2332703"/>
            <a:ext cx="3333676" cy="162214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/>
              <a:t>Dipeptide</a:t>
            </a:r>
            <a:br>
              <a:rPr lang="en-US" sz="4000" b="1"/>
            </a:br>
            <a:r>
              <a:rPr lang="en-US" sz="4000" b="1"/>
              <a:t>Composition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DC3884-AF10-42EC-A828-643B6154F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A926168-8E30-57A9-4639-4316E602E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116328"/>
            <a:ext cx="3039745" cy="2062683"/>
          </a:xfrm>
          <a:prstGeom prst="rect">
            <a:avLst/>
          </a:prstGeom>
          <a:effectLst/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7322A12-133F-6FA4-D0F6-DF261AF2C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230" y="1144133"/>
            <a:ext cx="3039745" cy="2006026"/>
          </a:xfrm>
          <a:prstGeom prst="rect">
            <a:avLst/>
          </a:prstGeom>
          <a:effectLst/>
        </p:spPr>
      </p:pic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0A92079-7A74-DD5A-162E-2ECFFC970E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392" y="3688016"/>
            <a:ext cx="3039745" cy="2050539"/>
          </a:xfrm>
          <a:prstGeom prst="rect">
            <a:avLst/>
          </a:prstGeom>
          <a:effectLst/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67DDE01-D797-E12B-2605-2FCF3ECE79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230" y="3776902"/>
            <a:ext cx="3039745" cy="18738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0658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66CCE-58AD-739E-8760-74CC2CED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9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Composition, Transition and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506717-213C-9A62-476F-DD40DF49F189}"/>
              </a:ext>
            </a:extLst>
          </p:cNvPr>
          <p:cNvSpPr txBox="1"/>
          <p:nvPr/>
        </p:nvSpPr>
        <p:spPr>
          <a:xfrm>
            <a:off x="1103311" y="2052214"/>
            <a:ext cx="4338409" cy="41961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lvl="1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>
                <a:latin typeface="+mj-lt"/>
                <a:ea typeface="+mj-ea"/>
                <a:cs typeface="+mj-cs"/>
              </a:rPr>
              <a:t>Working of CTD:</a:t>
            </a:r>
          </a:p>
          <a:p>
            <a:pPr lvl="1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500">
              <a:latin typeface="+mj-lt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>
                <a:latin typeface="+mj-lt"/>
                <a:ea typeface="+mj-ea"/>
                <a:cs typeface="+mj-cs"/>
              </a:rPr>
              <a:t>The enzyme sequence (s) is divided into segments of equal length, typically three.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>
                <a:latin typeface="+mj-lt"/>
                <a:ea typeface="+mj-ea"/>
                <a:cs typeface="+mj-cs"/>
              </a:rPr>
              <a:t>For each segment, the occurrence of each amino acid is counted.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>
                <a:latin typeface="+mj-lt"/>
                <a:ea typeface="+mj-ea"/>
                <a:cs typeface="+mj-cs"/>
              </a:rPr>
              <a:t>The occurrence counts are normalized by the total number of amino acids in the segment, resulting in the composition distribution for that segment.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>
                <a:latin typeface="+mj-lt"/>
                <a:ea typeface="+mj-ea"/>
                <a:cs typeface="+mj-cs"/>
              </a:rPr>
              <a:t>The composition distributions for all segments are concatenated, resulting in a feature vector representing the composition transition distribution for the entire protein sequence.</a:t>
            </a: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46D629D6-0FDE-CF82-B53C-B44E8A639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73" y="2052213"/>
            <a:ext cx="5196512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26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8CC6F-885F-189E-28DA-7C2E3132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EBEBEB"/>
                </a:solidFill>
              </a:rPr>
              <a:t> 7 CLASSES</a:t>
            </a: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CLASSIFICATION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1E5A004-8A03-A943-436C-F2DA4DEFF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710303"/>
            <a:ext cx="5450557" cy="54369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62408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E9C35E-A3BB-A552-66BC-3F26759B1EC4}"/>
              </a:ext>
            </a:extLst>
          </p:cNvPr>
          <p:cNvSpPr txBox="1"/>
          <p:nvPr/>
        </p:nvSpPr>
        <p:spPr>
          <a:xfrm>
            <a:off x="1710403" y="357666"/>
            <a:ext cx="65999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01EB-C972-9F50-0AB6-2E10D48934A5}"/>
              </a:ext>
            </a:extLst>
          </p:cNvPr>
          <p:cNvSpPr txBox="1"/>
          <p:nvPr/>
        </p:nvSpPr>
        <p:spPr>
          <a:xfrm>
            <a:off x="1236159" y="694224"/>
            <a:ext cx="92361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Amino Acid Composition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400C35C-CCEB-F8C8-4D3E-9613EB6E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53" y="1932877"/>
            <a:ext cx="8030353" cy="436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3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B1077-1C43-2CF9-0C47-9EE94D718575}"/>
              </a:ext>
            </a:extLst>
          </p:cNvPr>
          <p:cNvSpPr txBox="1"/>
          <p:nvPr/>
        </p:nvSpPr>
        <p:spPr>
          <a:xfrm>
            <a:off x="7737184" y="1325880"/>
            <a:ext cx="4065212" cy="30665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DIPEPTIDE COMPOSITION</a:t>
            </a:r>
            <a:r>
              <a:rPr lang="en-US" sz="4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 </a:t>
            </a:r>
            <a:endParaRPr lang="en-US" sz="42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8" name="Freeform: Shape 6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6381CF2-73B1-2C23-2C13-0E6454725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49" b="2"/>
          <a:stretch/>
        </p:blipFill>
        <p:spPr>
          <a:xfrm>
            <a:off x="643854" y="657856"/>
            <a:ext cx="6270662" cy="55418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5658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48890-C8C4-30EC-4EDB-56209B2FE0FB}"/>
              </a:ext>
            </a:extLst>
          </p:cNvPr>
          <p:cNvSpPr txBox="1"/>
          <p:nvPr/>
        </p:nvSpPr>
        <p:spPr>
          <a:xfrm>
            <a:off x="6524055" y="1484671"/>
            <a:ext cx="5024634" cy="3329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Composition, Transition </a:t>
            </a:r>
            <a:endParaRPr lang="en-US">
              <a:solidFill>
                <a:schemeClr val="tx2"/>
              </a:solidFill>
            </a:endParaRP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and Distribution</a:t>
            </a:r>
            <a:endParaRPr lang="en-US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5BB87F-F9E5-2326-FB31-F8EDBA2F6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228106"/>
            <a:ext cx="5450557" cy="44013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5547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532EB-91A0-7DB9-2395-287617DE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b="1"/>
              <a:t>Feature Selection: Correlation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C84B124-674C-EA7D-73A7-259E59A06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5" y="2419414"/>
            <a:ext cx="5451627" cy="34617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E197907-AEE1-FEDD-7025-27D970072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2052214"/>
            <a:ext cx="4415293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j-lt"/>
                <a:cs typeface="+mj-lt"/>
              </a:rPr>
              <a:t>Positive correlations indicate that as one feature increases, the other feature tends to increase as well.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Negative correlations indicate that as one feature increases, the other feature tends to decrease.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Weak or no correlations suggest that the features are relatively independent of each other.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4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D2B7D-4E84-92DF-BDE7-DB133FEF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Correlation between Dipeptides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05533-BA4C-4EBC-4DB0-2ED32B4D5B61}"/>
              </a:ext>
            </a:extLst>
          </p:cNvPr>
          <p:cNvSpPr txBox="1"/>
          <p:nvPr/>
        </p:nvSpPr>
        <p:spPr>
          <a:xfrm>
            <a:off x="648569" y="2531537"/>
            <a:ext cx="4338409" cy="41961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During the analysis, we found 25 pairs of dipeptide features that exhibited a correlation of more than 90 percent.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These feature pairs showed a strong positive or negative correlation, indicating a significant relationship between them.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92C212-2298-F695-B74A-E56C6823A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40530" y="2841805"/>
            <a:ext cx="6103013" cy="18672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21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3F83-310E-B170-1196-B2561187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50" y="452718"/>
            <a:ext cx="10928722" cy="1400530"/>
          </a:xfrm>
        </p:spPr>
        <p:txBody>
          <a:bodyPr/>
          <a:lstStyle/>
          <a:p>
            <a:r>
              <a:rPr lang="en-US"/>
              <a:t>Heat maps of Enzyme and Non-Enzyme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6E50775-1619-AA31-5796-3E633E147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216" y="2483078"/>
            <a:ext cx="3011023" cy="313851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7E732E4-F25A-E421-B67A-8312406C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078" y="2479042"/>
            <a:ext cx="2890683" cy="3141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E1D24-D6EA-D66D-A50C-8CC70176EDA4}"/>
              </a:ext>
            </a:extLst>
          </p:cNvPr>
          <p:cNvSpPr txBox="1"/>
          <p:nvPr/>
        </p:nvSpPr>
        <p:spPr>
          <a:xfrm>
            <a:off x="718983" y="1806677"/>
            <a:ext cx="387145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Enzyme heat map: A, G, L, R, and V amino acids showed slightly higher frequencies, suggesting their potential importance in enzyme function.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Non-enzyme heat map: A, E, I, K, L, and G amino acids occurred more frequently, indicating their potential association with non-enzyme biological functions.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3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9131C-1D8E-F8AF-BB95-F1C49B61F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b="1">
                <a:solidFill>
                  <a:srgbClr val="F2F2F2"/>
                </a:solidFill>
                <a:ea typeface="+mj-lt"/>
                <a:cs typeface="+mj-lt"/>
              </a:rPr>
              <a:t>Enzyme &amp; it's importance</a:t>
            </a:r>
            <a:endParaRPr lang="en-US" sz="3200" b="1">
              <a:solidFill>
                <a:srgbClr val="F2F2F2"/>
              </a:solidFill>
            </a:endParaRPr>
          </a:p>
        </p:txBody>
      </p:sp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E7AD4491-321B-B241-CC63-8E2D9DF4E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10820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075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97584-F784-6027-7D1E-10D1CE90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29266"/>
            <a:ext cx="680270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/>
              <a:t>Principal Component 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0147C-DE64-694E-25F7-15293641C174}"/>
              </a:ext>
            </a:extLst>
          </p:cNvPr>
          <p:cNvSpPr txBox="1"/>
          <p:nvPr/>
        </p:nvSpPr>
        <p:spPr>
          <a:xfrm>
            <a:off x="648930" y="2438400"/>
            <a:ext cx="6188189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Applied PCA to dataset of enzymes and non-enzymes.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Plotted PCA1 against PCA2.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 clear linear separation observed.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Suggests non-linear models for better classification.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Explore non-linear models to capture patterns.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973CF7-BCED-513E-DACC-2470052C9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405" r="10585" b="-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274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1CA9-B43A-C214-5984-7FD6254E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Data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DDEC-022B-2DB9-D39B-560114064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rgbClr val="D1D5DB"/>
                </a:solidFill>
                <a:ea typeface="+mj-lt"/>
                <a:cs typeface="+mj-lt"/>
              </a:rPr>
              <a:t>Dataset split into train, test, and validation sets.</a:t>
            </a:r>
            <a:endParaRPr lang="en-US" sz="2800" b="1"/>
          </a:p>
          <a:p>
            <a:pPr>
              <a:buClr>
                <a:srgbClr val="8AD0D6"/>
              </a:buClr>
            </a:pPr>
            <a:r>
              <a:rPr lang="en-US" sz="2800" b="1">
                <a:solidFill>
                  <a:srgbClr val="D1D5DB"/>
                </a:solidFill>
                <a:ea typeface="+mj-lt"/>
                <a:cs typeface="+mj-lt"/>
              </a:rPr>
              <a:t>Input data shape: (26962, 546), Output data shape: (26962).</a:t>
            </a:r>
            <a:endParaRPr lang="en-US" sz="2800" b="1"/>
          </a:p>
          <a:p>
            <a:pPr>
              <a:buClr>
                <a:srgbClr val="8AD0D6"/>
              </a:buClr>
            </a:pPr>
            <a:r>
              <a:rPr lang="en-US" sz="2800" b="1">
                <a:solidFill>
                  <a:srgbClr val="D1D5DB"/>
                </a:solidFill>
                <a:ea typeface="+mj-lt"/>
                <a:cs typeface="+mj-lt"/>
              </a:rPr>
              <a:t>Training set: 17255 data points.</a:t>
            </a:r>
            <a:endParaRPr lang="en-US" sz="2800" b="1"/>
          </a:p>
          <a:p>
            <a:pPr>
              <a:buClr>
                <a:srgbClr val="8AD0D6"/>
              </a:buClr>
            </a:pPr>
            <a:r>
              <a:rPr lang="en-US" sz="2800" b="1">
                <a:solidFill>
                  <a:srgbClr val="D1D5DB"/>
                </a:solidFill>
                <a:ea typeface="+mj-lt"/>
                <a:cs typeface="+mj-lt"/>
              </a:rPr>
              <a:t>Validation set: 4314 data points.</a:t>
            </a:r>
            <a:endParaRPr lang="en-US" sz="2800" b="1"/>
          </a:p>
          <a:p>
            <a:pPr>
              <a:buClr>
                <a:srgbClr val="8AD0D6"/>
              </a:buClr>
            </a:pPr>
            <a:r>
              <a:rPr lang="en-US" sz="2800" b="1">
                <a:solidFill>
                  <a:srgbClr val="D1D5DB"/>
                </a:solidFill>
                <a:ea typeface="+mj-lt"/>
                <a:cs typeface="+mj-lt"/>
              </a:rPr>
              <a:t>Testing set: 5393 data points.</a:t>
            </a:r>
            <a:endParaRPr lang="en-US" sz="2800" b="1"/>
          </a:p>
          <a:p>
            <a:pPr>
              <a:buClr>
                <a:srgbClr val="8AD0D6"/>
              </a:buClr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1215987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9E1-CA68-1DB8-D98D-383393AC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63" y="452718"/>
            <a:ext cx="10092980" cy="724563"/>
          </a:xfrm>
        </p:spPr>
        <p:txBody>
          <a:bodyPr/>
          <a:lstStyle/>
          <a:p>
            <a:r>
              <a:rPr lang="en-US" sz="2800" b="1"/>
              <a:t>Model Training and Testing for Enzyme &amp; Non-Enzymes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DEDC-42F3-0B87-E051-3F89B5C16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70" y="1487563"/>
            <a:ext cx="10888411" cy="19463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ML algorithms selected: SVM RBF, SVM Linear, Logistic Regression, Random Forest, KNN Neighbor, and XG Booster.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Purpose: Determine the best accuracy by training and testing each model on the dataset.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EA17FF9-2933-C621-EC3A-7FB3A541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3" y="3095295"/>
            <a:ext cx="10879393" cy="33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0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A9D9-DAC3-B1F5-FBA6-31957352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34" y="452718"/>
            <a:ext cx="9957787" cy="761434"/>
          </a:xfrm>
        </p:spPr>
        <p:txBody>
          <a:bodyPr/>
          <a:lstStyle/>
          <a:p>
            <a:r>
              <a:rPr lang="en-US" sz="3200" b="1"/>
              <a:t>K-fold Cross Validation for Enzyme &amp; Non-Enzyme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5460-F83E-2EAF-3C46-56F1C7A58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70" y="1708789"/>
            <a:ext cx="10925282" cy="146703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400" b="1">
                <a:solidFill>
                  <a:srgbClr val="D1D5DB"/>
                </a:solidFill>
                <a:ea typeface="+mj-lt"/>
                <a:cs typeface="+mj-lt"/>
              </a:rPr>
              <a:t>Models evaluated: 6 ML models</a:t>
            </a:r>
            <a:endParaRPr lang="en-US" sz="2400" b="1"/>
          </a:p>
          <a:p>
            <a:pPr>
              <a:buClr>
                <a:srgbClr val="8AD0D6"/>
              </a:buClr>
            </a:pPr>
            <a:r>
              <a:rPr lang="en-US" sz="2400" b="1">
                <a:solidFill>
                  <a:srgbClr val="D1D5DB"/>
                </a:solidFill>
                <a:ea typeface="+mj-lt"/>
                <a:cs typeface="+mj-lt"/>
              </a:rPr>
              <a:t>Evaluation method: k-fold cross-validation (5 folds)</a:t>
            </a:r>
            <a:endParaRPr lang="en-US" sz="2400" b="1"/>
          </a:p>
          <a:p>
            <a:pPr>
              <a:buClr>
                <a:srgbClr val="8AD0D6"/>
              </a:buClr>
            </a:pPr>
            <a:r>
              <a:rPr lang="en-US" sz="2400" b="1">
                <a:solidFill>
                  <a:srgbClr val="D1D5DB"/>
                </a:solidFill>
                <a:ea typeface="+mj-lt"/>
                <a:cs typeface="+mj-lt"/>
              </a:rPr>
              <a:t>Performance metrics recorded: Training accuracy, F1 score (negative and positive), MCC score, Validation accuracy, F1 score (negative and positive), MCC score.</a:t>
            </a:r>
            <a:endParaRPr lang="en-US" sz="2400" b="1"/>
          </a:p>
          <a:p>
            <a:pPr>
              <a:buClr>
                <a:srgbClr val="8AD0D6"/>
              </a:buClr>
            </a:pPr>
            <a:endParaRPr lang="en-US" sz="2400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AA471C-9FE4-42F6-DF3A-8BAE9A86E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3" y="3354785"/>
            <a:ext cx="10805650" cy="28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32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3FD0-B62D-7C84-E851-D5457214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18" y="452718"/>
            <a:ext cx="11162238" cy="1400530"/>
          </a:xfrm>
        </p:spPr>
        <p:txBody>
          <a:bodyPr/>
          <a:lstStyle/>
          <a:p>
            <a:r>
              <a:rPr lang="en-US" sz="2800" b="1"/>
              <a:t>Model training and testing for Main classes and Non-Enzymes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ED6D7-CB1E-A584-326E-13B61C6E0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280" y="1266338"/>
            <a:ext cx="10900701" cy="19463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Splitting dataset into train, test and valid</a:t>
            </a:r>
          </a:p>
          <a:p>
            <a:pPr>
              <a:buClr>
                <a:srgbClr val="8AD0D6"/>
              </a:buClr>
            </a:pPr>
            <a:r>
              <a:rPr lang="en-US" sz="2400">
                <a:solidFill>
                  <a:srgbClr val="D5D5D5"/>
                </a:solidFill>
                <a:ea typeface="+mj-lt"/>
                <a:cs typeface="+mj-lt"/>
              </a:rPr>
              <a:t>Training      [0 1 2 3 4 5 6 7] [1920 1494 1550 1701 1602 1644 1763 1766]</a:t>
            </a:r>
            <a:endParaRPr lang="en-US" sz="240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sz="2400">
                <a:solidFill>
                  <a:srgbClr val="D5D5D5"/>
                </a:solidFill>
                <a:ea typeface="+mj-lt"/>
                <a:cs typeface="+mj-lt"/>
              </a:rPr>
              <a:t>Validation [0 1 2 3 4 5 6 7] [480 373 388 425 400 411 441 442]</a:t>
            </a:r>
            <a:endParaRPr lang="en-US" sz="240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sz="2400">
                <a:solidFill>
                  <a:srgbClr val="D5D5D5"/>
                </a:solidFill>
                <a:ea typeface="+mj-lt"/>
                <a:cs typeface="+mj-lt"/>
              </a:rPr>
              <a:t>Testing       [0 1 2 3 4 5 6 7] [600 466 485 531 501 514 551 552]</a:t>
            </a:r>
            <a:endParaRPr lang="en-US" sz="2400">
              <a:ea typeface="+mj-lt"/>
              <a:cs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79A1ED-7F7F-8BCC-40AE-AC69EC3AD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5" y="3328810"/>
            <a:ext cx="11457037" cy="291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8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F3CD-5D2F-D741-33B0-CF28DC30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50" y="489588"/>
            <a:ext cx="10719786" cy="884337"/>
          </a:xfrm>
        </p:spPr>
        <p:txBody>
          <a:bodyPr/>
          <a:lstStyle/>
          <a:p>
            <a:r>
              <a:rPr lang="en-US" sz="2800" b="1"/>
              <a:t>K-fold Cross Validation for Main classes and Non-Enzymes  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72ACB-C7A6-1155-8ECC-CF5454A8E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22" y="1315499"/>
            <a:ext cx="8946541" cy="692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K-fold Cross Validation with 5 folds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50C6F1-76AF-C62E-4DD1-6F03A0AD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58" y="2524740"/>
            <a:ext cx="11272683" cy="26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44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05A6D-6BEB-B9E2-9E7D-AF1A61BF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sz="3900">
                <a:solidFill>
                  <a:schemeClr val="tx1"/>
                </a:solidFill>
              </a:rPr>
              <a:t>Observations: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F429-C667-70E8-EA30-B284DD491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164" y="1645920"/>
            <a:ext cx="6294448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ea typeface="+mj-lt"/>
                <a:cs typeface="+mj-lt"/>
              </a:rPr>
              <a:t>Random Forest and XGBoost models show potential overfitting on the training set but perform well on validation and test sets.</a:t>
            </a:r>
            <a:endParaRPr lang="en-US" sz="14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>
                <a:ea typeface="+mj-lt"/>
                <a:cs typeface="+mj-lt"/>
              </a:rPr>
              <a:t>Logistic Regression and KNN models demonstrate good performance.</a:t>
            </a:r>
            <a:endParaRPr lang="en-US" sz="14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>
                <a:ea typeface="+mj-lt"/>
                <a:cs typeface="+mj-lt"/>
              </a:rPr>
              <a:t>SVM RBF and SVM Linear models show the lowest accuracy and F1 scores.</a:t>
            </a:r>
            <a:endParaRPr lang="en-US" sz="14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>
                <a:ea typeface="+mj-lt"/>
                <a:cs typeface="+mj-lt"/>
              </a:rPr>
              <a:t>Random Forest achieves high training accuracy and MCC score but drops in performance on validation and test sets.</a:t>
            </a:r>
            <a:endParaRPr lang="en-US" sz="14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>
                <a:ea typeface="+mj-lt"/>
                <a:cs typeface="+mj-lt"/>
              </a:rPr>
              <a:t>XGBoost shows high validation accuracy and F1 score for positive class.</a:t>
            </a:r>
            <a:endParaRPr lang="en-US" sz="14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>
                <a:ea typeface="+mj-lt"/>
                <a:cs typeface="+mj-lt"/>
              </a:rPr>
              <a:t>Logistic Regression achieves high F1 score for negative class.</a:t>
            </a:r>
            <a:endParaRPr lang="en-US" sz="14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>
                <a:ea typeface="+mj-lt"/>
                <a:cs typeface="+mj-lt"/>
              </a:rPr>
              <a:t>KNNeighbor has high F1 score for positive class in the training set.</a:t>
            </a:r>
            <a:endParaRPr lang="en-US" sz="14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>
                <a:ea typeface="+mj-lt"/>
                <a:cs typeface="+mj-lt"/>
              </a:rPr>
              <a:t>XGBoost demonstrates the highest accuracy, F1 scores, and MCC scores on both training and validation sets.</a:t>
            </a:r>
            <a:endParaRPr lang="en-US" sz="14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>
                <a:ea typeface="+mj-lt"/>
                <a:cs typeface="+mj-lt"/>
              </a:rPr>
              <a:t>XGBoost shows promise for accurate classification of enzymes and non-enzymes.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13566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5E64-87F9-4787-06F7-07076996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GB" b="1"/>
              <a:t>Summarization Process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907CD6A-0763-269D-6ED8-7811C2C5A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143659"/>
              </p:ext>
            </p:extLst>
          </p:nvPr>
        </p:nvGraphicFramePr>
        <p:xfrm>
          <a:off x="1220636" y="1814374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393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C63F6-CAF6-981E-688D-27528FCF4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0" descr="Light bulb on yellow background with sketched light beams and cord">
            <a:extLst>
              <a:ext uri="{FF2B5EF4-FFF2-40B4-BE49-F238E27FC236}">
                <a16:creationId xmlns:a16="http://schemas.microsoft.com/office/drawing/2014/main" id="{4CA8F6F9-EEAE-B5AE-5334-F10D5809E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56" r="6531" b="3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38" name="Rectangle 28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0BDC9-1F29-FFCB-CE16-F72F7D4A0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>
                <a:ea typeface="+mj-lt"/>
                <a:cs typeface="+mj-lt"/>
              </a:rPr>
              <a:t>Class Imbalance: Dataset has class imbalance, with non-enzyme class having larger instances.</a:t>
            </a:r>
            <a:endParaRPr lang="en-US" sz="13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300">
                <a:ea typeface="+mj-lt"/>
                <a:cs typeface="+mj-lt"/>
              </a:rPr>
              <a:t>Feature Importance: Analyzed feature importance from correlation  to identify significant features for enzyme classification.</a:t>
            </a:r>
            <a:endParaRPr lang="en-US" sz="13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300">
                <a:ea typeface="+mj-lt"/>
                <a:cs typeface="+mj-lt"/>
              </a:rPr>
              <a:t>Data Distribution: Explored feature distribution across different enzyme classes for understanding variations and patterns.</a:t>
            </a:r>
            <a:endParaRPr lang="en-US" sz="13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300">
                <a:ea typeface="+mj-lt"/>
                <a:cs typeface="+mj-lt"/>
              </a:rPr>
              <a:t>Performance Evaluation: Evaluated models using metrics like accuracy, precision, recall, and F1 score.</a:t>
            </a:r>
            <a:endParaRPr lang="en-US" sz="13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300">
                <a:ea typeface="+mj-lt"/>
                <a:cs typeface="+mj-lt"/>
              </a:rPr>
              <a:t>Model Interpretability: EDA helped interpret factors influencing model predictions and understand decision rules.</a:t>
            </a:r>
            <a:endParaRPr lang="en-US" sz="13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300">
                <a:ea typeface="+mj-lt"/>
                <a:cs typeface="+mj-lt"/>
              </a:rPr>
              <a:t>Conclusion: EDA provided insights into class imbalance, feature importance, data distribution, model performance, and interpretability. Guides refinement, addressing class imbalance, and informed decision-making.</a:t>
            </a: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217941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5" descr="White bulbs with a yellow one standing out">
            <a:extLst>
              <a:ext uri="{FF2B5EF4-FFF2-40B4-BE49-F238E27FC236}">
                <a16:creationId xmlns:a16="http://schemas.microsoft.com/office/drawing/2014/main" id="{87981143-D13C-5FE1-0C76-C4ABC636A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1560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0EC84-1769-D8E0-659F-F1D41CEF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/>
              <a:t>Future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8AF3E4-DF09-BBFF-7EF1-BC0EF9E21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ea typeface="+mj-lt"/>
                <a:cs typeface="+mj-lt"/>
              </a:rPr>
              <a:t>Sub-Classification of Enzymes: Extend classification to sub-classes within main classes.</a:t>
            </a: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r>
              <a:rPr lang="en-US" sz="1400">
                <a:ea typeface="+mj-lt"/>
                <a:cs typeface="+mj-lt"/>
              </a:rPr>
              <a:t>Data Collection and Annotation: Gather specialized data for sub-classification.</a:t>
            </a: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r>
              <a:rPr lang="en-US" sz="1400">
                <a:ea typeface="+mj-lt"/>
                <a:cs typeface="+mj-lt"/>
              </a:rPr>
              <a:t>Preprocessing and Feature Engineering: Develop tailored techniques for sub-class-specific features.</a:t>
            </a: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r>
              <a:rPr lang="en-US" sz="1400">
                <a:ea typeface="+mj-lt"/>
                <a:cs typeface="+mj-lt"/>
              </a:rPr>
              <a:t>Neural Network Architectures: Explore CNNs, RNNs, and transformer models.</a:t>
            </a: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r>
              <a:rPr lang="en-US" sz="1400">
                <a:ea typeface="+mj-lt"/>
                <a:cs typeface="+mj-lt"/>
              </a:rPr>
              <a:t>Transfer Learning: Benefit from pre-trained models on protein-related datasets.</a:t>
            </a: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r>
              <a:rPr lang="en-US" sz="1400">
                <a:ea typeface="+mj-lt"/>
                <a:cs typeface="+mj-lt"/>
              </a:rPr>
              <a:t>Ensemble Approaches: Combine multiple models for improved performance.</a:t>
            </a: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r>
              <a:rPr lang="en-US" sz="1400">
                <a:ea typeface="+mj-lt"/>
                <a:cs typeface="+mj-lt"/>
              </a:rPr>
              <a:t>Evaluation and Performance Metrics: Define appropriate metrics for sub-classification.</a:t>
            </a: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r>
              <a:rPr lang="en-US" sz="1400">
                <a:ea typeface="+mj-lt"/>
                <a:cs typeface="+mj-lt"/>
              </a:rPr>
              <a:t>Interpretability and Explainability: Enhance understanding of model decisions.</a:t>
            </a: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r>
              <a:rPr lang="en-US" sz="1400">
                <a:ea typeface="+mj-lt"/>
                <a:cs typeface="+mj-lt"/>
              </a:rPr>
              <a:t>Model Optimization and Hyperparameter Tuning: Fine-tune model parameters for optimal performance.</a:t>
            </a: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r>
              <a:rPr lang="en-US" sz="1400">
                <a:ea typeface="+mj-lt"/>
                <a:cs typeface="+mj-lt"/>
              </a:rPr>
              <a:t>Validation and Experimental Validation: Validate results through experimental collaboration.</a:t>
            </a: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endParaRPr lang="en-US" sz="1400"/>
          </a:p>
          <a:p>
            <a:pPr>
              <a:lnSpc>
                <a:spcPct val="90000"/>
              </a:lnSpc>
              <a:buClr>
                <a:srgbClr val="F7F7F7"/>
              </a:buClr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90110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103E2-8AD2-C440-3CD3-92781446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50" y="1157750"/>
            <a:ext cx="6667512" cy="700547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200" b="1">
                <a:solidFill>
                  <a:srgbClr val="EBEBEB"/>
                </a:solidFill>
              </a:rPr>
              <a:t>Enzyme classification objective</a:t>
            </a:r>
            <a:endParaRPr lang="en-US" sz="3200">
              <a:solidFill>
                <a:srgbClr val="EBEBEB"/>
              </a:solidFill>
            </a:endParaRPr>
          </a:p>
          <a:p>
            <a:endParaRPr lang="en-US" sz="3600" b="1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59586-2DE1-7FFA-849D-406D236F7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8AD0D6"/>
              </a:buClr>
            </a:pP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Develop accurate ML algorithm for enzyme classification into main classes.</a:t>
            </a:r>
            <a:endParaRPr lang="en-US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Distinguish enzymes from non-enzymes for novel enzyme identification.</a:t>
            </a:r>
            <a:endParaRPr lang="en-US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Use sequence features for classification.</a:t>
            </a:r>
            <a:endParaRPr lang="en-US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Enable rapid enzyme classification for insights and applications.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Chemical formulae are written on paper">
            <a:extLst>
              <a:ext uri="{FF2B5EF4-FFF2-40B4-BE49-F238E27FC236}">
                <a16:creationId xmlns:a16="http://schemas.microsoft.com/office/drawing/2014/main" id="{D664CF3E-9C26-B3FB-D234-EC7D21D9D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65" r="30526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8532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1103-5CE0-9E9D-51FE-C9585977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FB73D-E2E2-56B7-06C5-DEE08C261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>
                <a:ea typeface="+mj-lt"/>
                <a:cs typeface="+mj-lt"/>
              </a:rPr>
              <a:t>[1]  </a:t>
            </a:r>
            <a:r>
              <a:rPr lang="en-US" sz="1800" b="1" err="1">
                <a:ea typeface="+mj-lt"/>
                <a:cs typeface="+mj-lt"/>
              </a:rPr>
              <a:t>Afshine</a:t>
            </a:r>
            <a:r>
              <a:rPr lang="en-US" sz="1800" b="1">
                <a:ea typeface="+mj-lt"/>
                <a:cs typeface="+mj-lt"/>
              </a:rPr>
              <a:t> Amidi, </a:t>
            </a:r>
            <a:r>
              <a:rPr lang="en-US" sz="1800" b="1" err="1">
                <a:ea typeface="+mj-lt"/>
                <a:cs typeface="+mj-lt"/>
              </a:rPr>
              <a:t>Shervine</a:t>
            </a:r>
            <a:r>
              <a:rPr lang="en-US" sz="1800" b="1">
                <a:ea typeface="+mj-lt"/>
                <a:cs typeface="+mj-lt"/>
              </a:rPr>
              <a:t> Amidi et al [3]  “ </a:t>
            </a:r>
            <a:r>
              <a:rPr lang="en-US" sz="1800" b="1" err="1">
                <a:ea typeface="+mj-lt"/>
                <a:cs typeface="+mj-lt"/>
              </a:rPr>
              <a:t>EnzyNet</a:t>
            </a:r>
            <a:r>
              <a:rPr lang="en-US" sz="1800" b="1">
                <a:ea typeface="+mj-lt"/>
                <a:cs typeface="+mj-lt"/>
              </a:rPr>
              <a:t>: enzyme classification using 3D  convolutional neural networks on spatial representation ” , July 20  2017               </a:t>
            </a:r>
            <a:endParaRPr lang="en-US" sz="1800" b="1"/>
          </a:p>
          <a:p>
            <a:pPr>
              <a:buClr>
                <a:srgbClr val="8AD0D6"/>
              </a:buClr>
            </a:pPr>
            <a:r>
              <a:rPr lang="en-US" sz="1800" b="1">
                <a:ea typeface="+mj-lt"/>
                <a:cs typeface="+mj-lt"/>
              </a:rPr>
              <a:t> [2] H.-B. Shen and K.-C. Chou, ‘‘</a:t>
            </a:r>
            <a:r>
              <a:rPr lang="en-US" sz="1800" b="1" err="1">
                <a:ea typeface="+mj-lt"/>
                <a:cs typeface="+mj-lt"/>
              </a:rPr>
              <a:t>EzyPred</a:t>
            </a:r>
            <a:r>
              <a:rPr lang="en-US" sz="1800" b="1">
                <a:ea typeface="+mj-lt"/>
                <a:cs typeface="+mj-lt"/>
              </a:rPr>
              <a:t>: A top–down approach for predicting enzyme   functional classes and subclasses,’’ </a:t>
            </a:r>
            <a:r>
              <a:rPr lang="en-US" sz="1800" b="1" err="1">
                <a:ea typeface="+mj-lt"/>
                <a:cs typeface="+mj-lt"/>
              </a:rPr>
              <a:t>Biochem</a:t>
            </a:r>
            <a:r>
              <a:rPr lang="en-US" sz="1800" b="1">
                <a:ea typeface="+mj-lt"/>
                <a:cs typeface="+mj-lt"/>
              </a:rPr>
              <a:t>. </a:t>
            </a:r>
            <a:r>
              <a:rPr lang="en-US" sz="1800" b="1" err="1">
                <a:ea typeface="+mj-lt"/>
                <a:cs typeface="+mj-lt"/>
              </a:rPr>
              <a:t>Biophy</a:t>
            </a:r>
            <a:r>
              <a:rPr lang="en-US" sz="1800" b="1">
                <a:ea typeface="+mj-lt"/>
                <a:cs typeface="+mj-lt"/>
              </a:rPr>
              <a:t>. Res. Commun., vol. 364, no. 1,   pp. 53–59, Dec. 2007</a:t>
            </a:r>
            <a:br>
              <a:rPr lang="en-US" sz="1800" b="1"/>
            </a:br>
            <a:endParaRPr lang="en-US" sz="1800" b="1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sz="1800" b="1">
                <a:ea typeface="+mj-lt"/>
                <a:cs typeface="+mj-lt"/>
              </a:rPr>
              <a:t>[3] Y. Wang, R. Jing, Y. Hua, Y. Fu, X. Dai, L. Huang, and M. Li, ‘‘Classification of  multi-family enzymes by multi-label machine learning and sequence-based  descriptors,’’ Anal. Methods, vol. 6, no. 17, pp. 6832–6840, 2014</a:t>
            </a:r>
            <a:endParaRPr lang="en-US" sz="1800" b="1"/>
          </a:p>
          <a:p>
            <a:pPr>
              <a:buClr>
                <a:srgbClr val="8AD0D6"/>
              </a:buClr>
            </a:pPr>
            <a:r>
              <a:rPr lang="en-US" sz="1800" b="1">
                <a:ea typeface="+mj-lt"/>
                <a:cs typeface="+mj-lt"/>
              </a:rPr>
              <a:t>[4] Z. Zou, S. Tian, X. Gao, and Y. Li, ‘‘</a:t>
            </a:r>
            <a:r>
              <a:rPr lang="en-US" sz="1800" b="1" err="1">
                <a:ea typeface="+mj-lt"/>
                <a:cs typeface="+mj-lt"/>
              </a:rPr>
              <a:t>MlDEEPre</a:t>
            </a:r>
            <a:r>
              <a:rPr lang="en-US" sz="1800" b="1">
                <a:ea typeface="+mj-lt"/>
                <a:cs typeface="+mj-lt"/>
              </a:rPr>
              <a:t>: Multi-functional enzyme function  prediction with hierarchical multi-label deep learning,’’ Frontiers Genet., vol. 9, p.   714, Jan. 2019</a:t>
            </a:r>
            <a:endParaRPr lang="en-US" sz="1800" b="1"/>
          </a:p>
          <a:p>
            <a:pPr>
              <a:buClr>
                <a:srgbClr val="8AD0D6"/>
              </a:buClr>
            </a:pPr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1383556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758B-1AC9-C3F4-0D49-7CB7157B5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969" y="804335"/>
            <a:ext cx="5768697" cy="52493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>
                <a:solidFill>
                  <a:schemeClr val="tx1"/>
                </a:solidFill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1541246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731D604-9FBB-5D0E-72AC-69528A529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27699"/>
              </p:ext>
            </p:extLst>
          </p:nvPr>
        </p:nvGraphicFramePr>
        <p:xfrm>
          <a:off x="258096" y="1339645"/>
          <a:ext cx="11558948" cy="5314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403">
                  <a:extLst>
                    <a:ext uri="{9D8B030D-6E8A-4147-A177-3AD203B41FA5}">
                      <a16:colId xmlns:a16="http://schemas.microsoft.com/office/drawing/2014/main" val="4183215572"/>
                    </a:ext>
                  </a:extLst>
                </a:gridCol>
                <a:gridCol w="1702495">
                  <a:extLst>
                    <a:ext uri="{9D8B030D-6E8A-4147-A177-3AD203B41FA5}">
                      <a16:colId xmlns:a16="http://schemas.microsoft.com/office/drawing/2014/main" val="3678128166"/>
                    </a:ext>
                  </a:extLst>
                </a:gridCol>
                <a:gridCol w="2633472">
                  <a:extLst>
                    <a:ext uri="{9D8B030D-6E8A-4147-A177-3AD203B41FA5}">
                      <a16:colId xmlns:a16="http://schemas.microsoft.com/office/drawing/2014/main" val="278762048"/>
                    </a:ext>
                  </a:extLst>
                </a:gridCol>
                <a:gridCol w="2311789">
                  <a:extLst>
                    <a:ext uri="{9D8B030D-6E8A-4147-A177-3AD203B41FA5}">
                      <a16:colId xmlns:a16="http://schemas.microsoft.com/office/drawing/2014/main" val="2089519274"/>
                    </a:ext>
                  </a:extLst>
                </a:gridCol>
                <a:gridCol w="2311789">
                  <a:extLst>
                    <a:ext uri="{9D8B030D-6E8A-4147-A177-3AD203B41FA5}">
                      <a16:colId xmlns:a16="http://schemas.microsoft.com/office/drawing/2014/main" val="2761583305"/>
                    </a:ext>
                  </a:extLst>
                </a:gridCol>
              </a:tblGrid>
              <a:tr h="737419">
                <a:tc>
                  <a:txBody>
                    <a:bodyPr/>
                    <a:lstStyle/>
                    <a:p>
                      <a:r>
                        <a:rPr lang="en-US"/>
                        <a:t>Research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Published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Preprocessing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Feature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ML/DL  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65023"/>
                  </a:ext>
                </a:extLst>
              </a:tr>
              <a:tr h="8480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The Classification of Enzymes by Deep Learning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May 22, 2020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PISCES </a:t>
                      </a:r>
                      <a:endParaRPr lang="en-US" sz="1200" b="0" i="0" u="none" strike="noStrike" noProof="0">
                        <a:latin typeface="Century Gothic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/>
                        <a:t>CD-HIT</a:t>
                      </a:r>
                      <a:endParaRPr lang="en-US" sz="12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1">
                          <a:latin typeface="Century Gothic"/>
                        </a:rPr>
                        <a:t>PseAAC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1">
                          <a:latin typeface="Century Gothic"/>
                        </a:rPr>
                        <a:t>PsePSSM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1">
                          <a:latin typeface="Century Gothic"/>
                        </a:rPr>
                        <a:t>FunD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CTD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/>
                        <a:t>SVM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/>
                        <a:t>KNN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/>
                        <a:t>OTHER DL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192605"/>
                  </a:ext>
                </a:extLst>
              </a:tr>
              <a:tr h="8897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CLASSIFICATION OF ENZYMES USING MACHINE LEARNING BASED APPROACHES: A REVIEW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December, 2015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PROFEAT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SVMRFE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91575"/>
                  </a:ext>
                </a:extLst>
              </a:tr>
              <a:tr h="7005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ABLE: Attention Based Learning for Enzyme Classification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November 13,2020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CD-HIT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one hot encoding </a:t>
                      </a:r>
                    </a:p>
                    <a:p>
                      <a:pPr marL="285750" lvl="0" indent="-28575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text </a:t>
                      </a:r>
                      <a:r>
                        <a:rPr lang="en-US" sz="1200" b="0" i="0" u="none" strike="noStrike" noProof="1">
                          <a:latin typeface="Century Gothic"/>
                        </a:rPr>
                        <a:t>embedings</a:t>
                      </a:r>
                      <a:endParaRPr lang="en-US" sz="12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CNN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LSTM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046641"/>
                  </a:ext>
                </a:extLst>
              </a:tr>
              <a:tr h="6821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1">
                          <a:latin typeface="Century Gothic"/>
                        </a:rPr>
                        <a:t>DeepEnz</a:t>
                      </a:r>
                      <a:r>
                        <a:rPr lang="en-US" sz="1200" b="0" i="0" u="none" strike="noStrike" noProof="0">
                          <a:latin typeface="Century Gothic"/>
                        </a:rPr>
                        <a:t>: prediction of enzyme classification by deep learning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May,2021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1.LabelBinarizer function</a:t>
                      </a:r>
                      <a:endParaRPr lang="en-US" sz="1200"/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2.Tokenizer function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268131"/>
                  </a:ext>
                </a:extLst>
              </a:tr>
              <a:tr h="6334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Protein Data Analysis 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TAPE and ESM-1b embeddings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BERT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TRANSFORMER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7621"/>
                  </a:ext>
                </a:extLst>
              </a:tr>
              <a:tr h="8143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1">
                          <a:latin typeface="Century Gothic"/>
                        </a:rPr>
                        <a:t>DEEPre</a:t>
                      </a:r>
                      <a:r>
                        <a:rPr lang="en-US" sz="1200" b="0" i="0" u="none" strike="noStrike" noProof="0">
                          <a:latin typeface="Century Gothic"/>
                        </a:rPr>
                        <a:t>: sequence-based enzyme EC number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23 October 2017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1.Sequence one-hot encoding</a:t>
                      </a:r>
                      <a:endParaRPr lang="en-US" sz="1200"/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entury Gothic"/>
                        </a:rPr>
                        <a:t>2.Position specific scoring matrix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3708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E799DC-2E4A-4CBC-9D88-5101C3CE0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640088"/>
              </p:ext>
            </p:extLst>
          </p:nvPr>
        </p:nvGraphicFramePr>
        <p:xfrm>
          <a:off x="3712211" y="-1533263"/>
          <a:ext cx="162560" cy="463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1574422497"/>
                    </a:ext>
                  </a:extLst>
                </a:gridCol>
              </a:tblGrid>
              <a:tr h="46382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90692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0DA3F1-73D5-C41C-9F94-9A079CF4600B}"/>
              </a:ext>
            </a:extLst>
          </p:cNvPr>
          <p:cNvSpPr txBox="1"/>
          <p:nvPr/>
        </p:nvSpPr>
        <p:spPr>
          <a:xfrm>
            <a:off x="4264741" y="467032"/>
            <a:ext cx="49038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LITARETURE REVIEW</a:t>
            </a:r>
          </a:p>
        </p:txBody>
      </p:sp>
    </p:spTree>
    <p:extLst>
      <p:ext uri="{BB962C8B-B14F-4D97-AF65-F5344CB8AC3E}">
        <p14:creationId xmlns:p14="http://schemas.microsoft.com/office/powerpoint/2010/main" val="382357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00D1-0B69-6A49-81A0-AF047B46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846142" cy="1280890"/>
          </a:xfrm>
        </p:spPr>
        <p:txBody>
          <a:bodyPr>
            <a:normAutofit/>
          </a:bodyPr>
          <a:lstStyle/>
          <a:p>
            <a:r>
              <a:rPr lang="en-GB" sz="3200" b="1">
                <a:solidFill>
                  <a:schemeClr val="bg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Data Collection and Analysis</a:t>
            </a:r>
            <a:endParaRPr lang="en-US" b="1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3E314-0859-E312-9D07-944EF5754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519" y="1978562"/>
            <a:ext cx="4398868" cy="420068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endParaRPr lang="en-GB" sz="26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charset="2"/>
              <a:buChar char="ü"/>
            </a:pPr>
            <a:r>
              <a:rPr lang="en-GB"/>
              <a:t>Sequences are collected from various databases like GenBank, PDB &amp; </a:t>
            </a:r>
            <a:r>
              <a:rPr lang="en-GB" noProof="1"/>
              <a:t>Uniprot</a:t>
            </a:r>
            <a:r>
              <a:rPr lang="en-GB"/>
              <a:t>.</a:t>
            </a:r>
            <a:endParaRPr lang="en-US"/>
          </a:p>
          <a:p>
            <a:pPr>
              <a:lnSpc>
                <a:spcPct val="150000"/>
              </a:lnSpc>
              <a:buClr>
                <a:srgbClr val="8AD0D6"/>
              </a:buClr>
              <a:buFont typeface="Wingdings" charset="2"/>
              <a:buChar char="ü"/>
            </a:pPr>
            <a:r>
              <a:rPr lang="en-GB"/>
              <a:t>For each class, first 6 sub-groups are taken in account while collecting data.</a:t>
            </a:r>
          </a:p>
          <a:p>
            <a:pPr>
              <a:lnSpc>
                <a:spcPct val="150000"/>
              </a:lnSpc>
              <a:buFont typeface="Wingdings" charset="2"/>
              <a:buChar char="ü"/>
            </a:pPr>
            <a:endParaRPr lang="en-GB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Wingdings" charset="2"/>
              <a:buChar char="ü"/>
            </a:pPr>
            <a:r>
              <a:rPr lang="en-GB">
                <a:ea typeface="+mn-lt"/>
                <a:cs typeface="+mn-lt"/>
              </a:rPr>
              <a:t>Sequences are collected from NCBI.</a:t>
            </a:r>
            <a:br>
              <a:rPr lang="en-US"/>
            </a:br>
            <a:r>
              <a:rPr lang="en-US"/>
              <a:t>  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63F8D-3D1D-ABEA-FA5F-F262F9FBB7B3}"/>
              </a:ext>
            </a:extLst>
          </p:cNvPr>
          <p:cNvSpPr txBox="1"/>
          <p:nvPr/>
        </p:nvSpPr>
        <p:spPr>
          <a:xfrm>
            <a:off x="1684798" y="2096182"/>
            <a:ext cx="3579276" cy="954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latin typeface="Calibri"/>
                <a:cs typeface="Calibri"/>
              </a:rPr>
              <a:t>For Enzyme Dataset</a:t>
            </a:r>
          </a:p>
          <a:p>
            <a:endParaRPr lang="en-GB" sz="2800" b="1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BCA43-B1B9-26F0-6C84-00547FD1E752}"/>
              </a:ext>
            </a:extLst>
          </p:cNvPr>
          <p:cNvSpPr txBox="1"/>
          <p:nvPr/>
        </p:nvSpPr>
        <p:spPr>
          <a:xfrm>
            <a:off x="1685395" y="4737570"/>
            <a:ext cx="41089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latin typeface="Calibri"/>
                <a:cs typeface="Calibri"/>
              </a:rPr>
              <a:t>For Non- Enzyme Dataset</a:t>
            </a:r>
            <a:endParaRPr lang="en-US" sz="2800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3528D66B-4A0D-15BC-4280-09F1EFF0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615" y="1475108"/>
            <a:ext cx="5357282" cy="42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E2D29F5-FB67-26BC-4223-254BC2CFD6E0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Preparation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426797B-A0DF-BBE2-39F9-95622BA6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9" y="1417971"/>
            <a:ext cx="3953297" cy="2169784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88B0611-7976-4AAA-BDB6-861C6BE6F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31" y="1320193"/>
            <a:ext cx="4423650" cy="2167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D357C-2962-B34C-2ED3-195A4C1E8C48}"/>
              </a:ext>
            </a:extLst>
          </p:cNvPr>
          <p:cNvSpPr txBox="1"/>
          <p:nvPr/>
        </p:nvSpPr>
        <p:spPr>
          <a:xfrm>
            <a:off x="4626681" y="1991307"/>
            <a:ext cx="1464839" cy="3084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en-US" sz="14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Cleaning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C10EDF-8245-C9F0-0198-DA7C5F365F63}"/>
              </a:ext>
            </a:extLst>
          </p:cNvPr>
          <p:cNvCxnSpPr/>
          <p:nvPr/>
        </p:nvCxnSpPr>
        <p:spPr>
          <a:xfrm>
            <a:off x="4825680" y="2348443"/>
            <a:ext cx="1143573" cy="11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BAF5B9-B6D5-57C8-BECE-8212AF2A5DF7}"/>
              </a:ext>
            </a:extLst>
          </p:cNvPr>
          <p:cNvCxnSpPr/>
          <p:nvPr/>
        </p:nvCxnSpPr>
        <p:spPr>
          <a:xfrm flipH="1" flipV="1">
            <a:off x="4927179" y="5615322"/>
            <a:ext cx="1478155" cy="1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E42AF7-AA0C-6C9B-36D1-F35FC40D63BB}"/>
              </a:ext>
            </a:extLst>
          </p:cNvPr>
          <p:cNvSpPr txBox="1"/>
          <p:nvPr/>
        </p:nvSpPr>
        <p:spPr>
          <a:xfrm>
            <a:off x="4763214" y="5249527"/>
            <a:ext cx="1985024" cy="3084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en-US" sz="14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Pre-processing</a:t>
            </a:r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8EACAAE-D853-68DA-71A6-67F03F4F8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650" y="3991215"/>
            <a:ext cx="2725683" cy="1774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2347B-E4DF-B93B-49C0-A9D58F357A19}"/>
              </a:ext>
            </a:extLst>
          </p:cNvPr>
          <p:cNvSpPr txBox="1"/>
          <p:nvPr/>
        </p:nvSpPr>
        <p:spPr>
          <a:xfrm>
            <a:off x="4913915" y="5632967"/>
            <a:ext cx="1665785" cy="3084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en-US" sz="14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CD-HIT(c=0.7)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5BD9F-1C11-45E6-A5E9-7DED1DE31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79" y="3993741"/>
            <a:ext cx="2919560" cy="1787234"/>
          </a:xfrm>
          <a:prstGeom prst="rect">
            <a:avLst/>
          </a:prstGeom>
        </p:spPr>
      </p:pic>
      <p:pic>
        <p:nvPicPr>
          <p:cNvPr id="8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3E2A870-B515-F7F4-B0B8-37E26722A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376" y="4235663"/>
            <a:ext cx="5305164" cy="64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6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C7DA-3F52-B751-2B4A-29CE6FE7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530" y="1595718"/>
            <a:ext cx="9404723" cy="1400530"/>
          </a:xfrm>
        </p:spPr>
        <p:txBody>
          <a:bodyPr>
            <a:normAutofit/>
          </a:bodyPr>
          <a:lstStyle/>
          <a:p>
            <a:r>
              <a:rPr lang="en-GB" b="1"/>
              <a:t>FEATURE EXTRACTION TECHNIQUES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B395B4C-31E6-D474-2CDB-B8C5E2425A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724484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499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E4AF5-4E29-5BD7-DEAA-D73BB2A5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227" y="2173199"/>
            <a:ext cx="4384761" cy="189892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EBEBEB"/>
                </a:solidFill>
              </a:rPr>
              <a:t>ENZYME </a:t>
            </a:r>
            <a:br>
              <a:rPr lang="en-US" sz="2800" b="1">
                <a:solidFill>
                  <a:srgbClr val="EBEBEB"/>
                </a:solidFill>
              </a:rPr>
            </a:br>
            <a:r>
              <a:rPr lang="en-US" sz="2800" b="1">
                <a:solidFill>
                  <a:srgbClr val="EBEBEB"/>
                </a:solidFill>
              </a:rPr>
              <a:t>      VS</a:t>
            </a:r>
            <a:br>
              <a:rPr lang="en-US" sz="2800" b="1">
                <a:solidFill>
                  <a:srgbClr val="EBEBEB"/>
                </a:solidFill>
              </a:rPr>
            </a:br>
            <a:r>
              <a:rPr lang="en-US" sz="2800" b="1">
                <a:solidFill>
                  <a:srgbClr val="EBEBEB"/>
                </a:solidFill>
              </a:rPr>
              <a:t>NON-ENZYME</a:t>
            </a:r>
            <a:br>
              <a:rPr lang="en-US" sz="2800" b="1">
                <a:solidFill>
                  <a:srgbClr val="EBEBEB"/>
                </a:solidFill>
              </a:rPr>
            </a:br>
            <a:r>
              <a:rPr lang="en-US" sz="2800" b="1">
                <a:solidFill>
                  <a:srgbClr val="EBEBEB"/>
                </a:solidFill>
              </a:rPr>
              <a:t>CLASSIFICATION</a:t>
            </a:r>
            <a:endParaRPr lang="en-US" sz="2800" b="1" i="0" kern="1200">
              <a:solidFill>
                <a:srgbClr val="EBEBEB"/>
              </a:solidFill>
              <a:latin typeface="+mj-lt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C7661A4-8EAF-2A06-9971-D466B6561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47" y="647698"/>
            <a:ext cx="5763875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01154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1966-582C-1A81-B8BD-40CE6342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Primary Features: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D64F3-3D6B-15B6-7FA7-F81A2877E55D}"/>
              </a:ext>
            </a:extLst>
          </p:cNvPr>
          <p:cNvSpPr txBox="1"/>
          <p:nvPr/>
        </p:nvSpPr>
        <p:spPr>
          <a:xfrm>
            <a:off x="1103311" y="2052214"/>
            <a:ext cx="4338409" cy="41961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>
                <a:latin typeface="+mj-lt"/>
                <a:ea typeface="+mj-ea"/>
                <a:cs typeface="+mj-cs"/>
              </a:rPr>
              <a:t>Sequence Length: Total number of amino acids in the protein sequence, indicating protein size.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>
                <a:latin typeface="+mj-lt"/>
                <a:ea typeface="+mj-ea"/>
                <a:cs typeface="+mj-cs"/>
              </a:rPr>
              <a:t>Weight: Molecular weight of the protein, reflecting its mass.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>
                <a:latin typeface="+mj-lt"/>
                <a:ea typeface="+mj-ea"/>
                <a:cs typeface="+mj-cs"/>
              </a:rPr>
              <a:t>Aromaticity: Proportion of aromatic amino acids (e.g., phenylalanine, tyrosine, tryptophan) in the sequence, contributing to structure and function.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>
                <a:latin typeface="+mj-lt"/>
                <a:ea typeface="+mj-ea"/>
                <a:cs typeface="+mj-cs"/>
              </a:rPr>
              <a:t>Instability: Index measuring protein instability based on specific amino acid sequences.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>
                <a:latin typeface="+mj-lt"/>
                <a:ea typeface="+mj-ea"/>
                <a:cs typeface="+mj-cs"/>
              </a:rPr>
              <a:t>Isoelectric Point (pI): pH at which the protein has no net charge, influencing solubility and behavior in different pH conditions.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4D6A6F5-5C5E-31C2-8BAD-B7CA19389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1916" y="3605143"/>
            <a:ext cx="5451627" cy="10903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838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Ion</vt:lpstr>
      <vt:lpstr>   Enzyme Classification                                                                  Final Year Project Presentation  </vt:lpstr>
      <vt:lpstr>Enzyme &amp; it's importance</vt:lpstr>
      <vt:lpstr>Enzyme classification objective </vt:lpstr>
      <vt:lpstr>PowerPoint Presentation</vt:lpstr>
      <vt:lpstr>Data Collection and Analysis</vt:lpstr>
      <vt:lpstr>PowerPoint Presentation</vt:lpstr>
      <vt:lpstr>FEATURE EXTRACTION TECHNIQUES</vt:lpstr>
      <vt:lpstr>ENZYME        VS NON-ENZYME CLASSIFICATION</vt:lpstr>
      <vt:lpstr>Primary Features:</vt:lpstr>
      <vt:lpstr>PowerPoint Presentation</vt:lpstr>
      <vt:lpstr>Dipeptide Composition</vt:lpstr>
      <vt:lpstr>Composition, Transition and Distribution</vt:lpstr>
      <vt:lpstr> 7 CLASSES CLASSIFICATION</vt:lpstr>
      <vt:lpstr>PowerPoint Presentation</vt:lpstr>
      <vt:lpstr>PowerPoint Presentation</vt:lpstr>
      <vt:lpstr>PowerPoint Presentation</vt:lpstr>
      <vt:lpstr>Feature Selection: Correlation</vt:lpstr>
      <vt:lpstr>Correlation between Dipeptides</vt:lpstr>
      <vt:lpstr>Heat maps of Enzyme and Non-Enzyme</vt:lpstr>
      <vt:lpstr>Principal Component Analysis</vt:lpstr>
      <vt:lpstr>Data Splitting</vt:lpstr>
      <vt:lpstr>Model Training and Testing for Enzyme &amp; Non-Enzymes</vt:lpstr>
      <vt:lpstr>K-fold Cross Validation for Enzyme &amp; Non-Enzyme</vt:lpstr>
      <vt:lpstr>Model training and testing for Main classes and Non-Enzymes</vt:lpstr>
      <vt:lpstr>K-fold Cross Validation for Main classes and Non-Enzymes    </vt:lpstr>
      <vt:lpstr>Observations:</vt:lpstr>
      <vt:lpstr>Summarization Process</vt:lpstr>
      <vt:lpstr>Conclusion</vt:lpstr>
      <vt:lpstr> Future Work</vt:lpstr>
      <vt:lpstr>Reference: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alphastream</dc:creator>
  <cp:revision>2</cp:revision>
  <dcterms:created xsi:type="dcterms:W3CDTF">2013-07-15T20:26:40Z</dcterms:created>
  <dcterms:modified xsi:type="dcterms:W3CDTF">2023-05-19T06:31:46Z</dcterms:modified>
</cp:coreProperties>
</file>